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58"/>
  </p:notesMasterIdLst>
  <p:sldIdLst>
    <p:sldId id="310" r:id="rId2"/>
    <p:sldId id="326" r:id="rId3"/>
    <p:sldId id="264" r:id="rId4"/>
    <p:sldId id="327" r:id="rId5"/>
    <p:sldId id="577" r:id="rId6"/>
    <p:sldId id="557" r:id="rId7"/>
    <p:sldId id="578" r:id="rId8"/>
    <p:sldId id="330" r:id="rId9"/>
    <p:sldId id="273" r:id="rId10"/>
    <p:sldId id="334" r:id="rId11"/>
    <p:sldId id="638" r:id="rId12"/>
    <p:sldId id="559" r:id="rId13"/>
    <p:sldId id="523" r:id="rId14"/>
    <p:sldId id="336" r:id="rId15"/>
    <p:sldId id="339" r:id="rId16"/>
    <p:sldId id="628" r:id="rId17"/>
    <p:sldId id="560" r:id="rId18"/>
    <p:sldId id="580" r:id="rId19"/>
    <p:sldId id="282" r:id="rId20"/>
    <p:sldId id="581" r:id="rId21"/>
    <p:sldId id="341" r:id="rId22"/>
    <p:sldId id="342" r:id="rId23"/>
    <p:sldId id="624" r:id="rId24"/>
    <p:sldId id="625" r:id="rId25"/>
    <p:sldId id="288" r:id="rId26"/>
    <p:sldId id="395" r:id="rId27"/>
    <p:sldId id="444" r:id="rId28"/>
    <p:sldId id="355" r:id="rId29"/>
    <p:sldId id="356" r:id="rId30"/>
    <p:sldId id="364" r:id="rId31"/>
    <p:sldId id="365" r:id="rId32"/>
    <p:sldId id="366" r:id="rId33"/>
    <p:sldId id="367" r:id="rId34"/>
    <p:sldId id="368" r:id="rId35"/>
    <p:sldId id="370" r:id="rId36"/>
    <p:sldId id="369" r:id="rId37"/>
    <p:sldId id="371" r:id="rId38"/>
    <p:sldId id="629" r:id="rId39"/>
    <p:sldId id="372" r:id="rId40"/>
    <p:sldId id="373" r:id="rId41"/>
    <p:sldId id="374" r:id="rId42"/>
    <p:sldId id="375" r:id="rId43"/>
    <p:sldId id="376" r:id="rId44"/>
    <p:sldId id="561" r:id="rId45"/>
    <p:sldId id="379" r:id="rId46"/>
    <p:sldId id="380" r:id="rId47"/>
    <p:sldId id="563" r:id="rId48"/>
    <p:sldId id="299" r:id="rId49"/>
    <p:sldId id="293" r:id="rId50"/>
    <p:sldId id="630" r:id="rId51"/>
    <p:sldId id="634" r:id="rId52"/>
    <p:sldId id="635" r:id="rId53"/>
    <p:sldId id="636" r:id="rId54"/>
    <p:sldId id="637" r:id="rId55"/>
    <p:sldId id="571" r:id="rId56"/>
    <p:sldId id="633" r:id="rId5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Moutinho de Amorim" initials="AM" lastIdx="1" clrIdx="0">
    <p:extLst>
      <p:ext uri="{19B8F6BF-5375-455C-9EA6-DF929625EA0E}">
        <p15:presenceInfo xmlns:p15="http://schemas.microsoft.com/office/powerpoint/2012/main" userId="de399ebf150429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800"/>
    <a:srgbClr val="FC0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90" autoAdjust="0"/>
  </p:normalViewPr>
  <p:slideViewPr>
    <p:cSldViewPr snapToGrid="0">
      <p:cViewPr varScale="1">
        <p:scale>
          <a:sx n="81" d="100"/>
          <a:sy n="81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Total de </a:t>
            </a:r>
            <a:r>
              <a:rPr lang="en-US" sz="2400" dirty="0" err="1">
                <a:solidFill>
                  <a:schemeClr val="tx1"/>
                </a:solidFill>
              </a:rPr>
              <a:t>nascidos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vivos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filhos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mães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residentes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Armação</a:t>
            </a:r>
            <a:r>
              <a:rPr lang="en-US" sz="2400" dirty="0">
                <a:solidFill>
                  <a:schemeClr val="tx1"/>
                </a:solidFill>
              </a:rPr>
              <a:t> dos </a:t>
            </a:r>
            <a:r>
              <a:rPr lang="en-US" sz="2400" dirty="0" err="1">
                <a:solidFill>
                  <a:schemeClr val="tx1"/>
                </a:solidFill>
              </a:rPr>
              <a:t>Búzios</a:t>
            </a:r>
            <a:r>
              <a:rPr lang="en-US" sz="2400" dirty="0">
                <a:solidFill>
                  <a:schemeClr val="tx1"/>
                </a:solidFill>
              </a:rPr>
              <a:t>, no </a:t>
            </a:r>
            <a:r>
              <a:rPr lang="en-US" sz="2400" dirty="0" err="1">
                <a:solidFill>
                  <a:schemeClr val="tx1"/>
                </a:solidFill>
              </a:rPr>
              <a:t>período</a:t>
            </a:r>
            <a:r>
              <a:rPr lang="en-US" sz="2400" dirty="0">
                <a:solidFill>
                  <a:schemeClr val="tx1"/>
                </a:solidFill>
              </a:rPr>
              <a:t> de 2019 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9107857862199598E-2"/>
          <c:y val="0.34770291438121131"/>
          <c:w val="0.91224795988337848"/>
          <c:h val="0.56929835866325096"/>
        </c:manualLayout>
      </c:layout>
      <c:lineChart>
        <c:grouping val="standard"/>
        <c:varyColors val="0"/>
        <c:ser>
          <c:idx val="0"/>
          <c:order val="0"/>
          <c:tx>
            <c:strRef>
              <c:f>A14344710_42_3_6!$A$6</c:f>
              <c:strCache>
                <c:ptCount val="1"/>
                <c:pt idx="0">
                  <c:v>Total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>
              <a:softEdge rad="0"/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4.171106507110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F2-49CF-AA3C-F0501DFF3F87}"/>
                </c:ext>
              </c:extLst>
            </c:dLbl>
            <c:dLbl>
              <c:idx val="2"/>
              <c:layout>
                <c:manualLayout>
                  <c:x val="0"/>
                  <c:y val="-2.867635723638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B-4080-A061-9C53BC0B9BE4}"/>
                </c:ext>
              </c:extLst>
            </c:dLbl>
            <c:dLbl>
              <c:idx val="3"/>
              <c:layout>
                <c:manualLayout>
                  <c:x val="-1.399090745246066E-3"/>
                  <c:y val="-5.588822355289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16-4842-8523-246E905F7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7625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A14344710_42_3_6!$B$5:$F$5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A14344710_42_3_6!$B$6:$F$6</c:f>
              <c:numCache>
                <c:formatCode>General</c:formatCode>
                <c:ptCount val="5"/>
                <c:pt idx="0">
                  <c:v>722</c:v>
                </c:pt>
                <c:pt idx="1">
                  <c:v>641</c:v>
                </c:pt>
                <c:pt idx="2">
                  <c:v>665</c:v>
                </c:pt>
                <c:pt idx="3">
                  <c:v>647</c:v>
                </c:pt>
                <c:pt idx="4">
                  <c:v>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0B-4080-A061-9C53BC0B9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438768"/>
        <c:axId val="1624273008"/>
      </c:lineChart>
      <c:catAx>
        <c:axId val="170243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24273008"/>
        <c:crossesAt val="0"/>
        <c:auto val="1"/>
        <c:lblAlgn val="ctr"/>
        <c:lblOffset val="100"/>
        <c:noMultiLvlLbl val="0"/>
      </c:catAx>
      <c:valAx>
        <c:axId val="162427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43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Produção da Atenção Primária em Saúde</a:t>
            </a:r>
          </a:p>
        </c:rich>
      </c:tx>
      <c:layout>
        <c:manualLayout>
          <c:xMode val="edge"/>
          <c:yMode val="edge"/>
          <c:x val="0.20938359420446481"/>
          <c:y val="9.6230160128678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3528480453379375E-2"/>
          <c:y val="0.20405269768681092"/>
          <c:w val="0.9729430390932412"/>
          <c:h val="0.65314340108857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Planilha1!$L$2</c:f>
              <c:strCache>
                <c:ptCount val="1"/>
                <c:pt idx="0">
                  <c:v>Atendimento Individual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Planilha1!$K$3:$K$11</c:f>
              <c:strCache>
                <c:ptCount val="9"/>
                <c:pt idx="1">
                  <c:v>jan</c:v>
                </c:pt>
                <c:pt idx="2">
                  <c:v>fev</c:v>
                </c:pt>
                <c:pt idx="3">
                  <c:v>mar</c:v>
                </c:pt>
                <c:pt idx="4">
                  <c:v>abr</c:v>
                </c:pt>
                <c:pt idx="5">
                  <c:v>maio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</c:strCache>
            </c:strRef>
          </c:cat>
          <c:val>
            <c:numRef>
              <c:f>Planilha1!$L$3:$L$11</c:f>
              <c:numCache>
                <c:formatCode>#,##0</c:formatCode>
                <c:ptCount val="9"/>
                <c:pt idx="1">
                  <c:v>2168</c:v>
                </c:pt>
                <c:pt idx="2">
                  <c:v>3093</c:v>
                </c:pt>
                <c:pt idx="3">
                  <c:v>4974</c:v>
                </c:pt>
                <c:pt idx="4">
                  <c:v>5637</c:v>
                </c:pt>
                <c:pt idx="5">
                  <c:v>5644</c:v>
                </c:pt>
                <c:pt idx="6">
                  <c:v>5345</c:v>
                </c:pt>
                <c:pt idx="7">
                  <c:v>5444</c:v>
                </c:pt>
                <c:pt idx="8">
                  <c:v>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2-4DC3-89DD-6F708DCAF85F}"/>
            </c:ext>
          </c:extLst>
        </c:ser>
        <c:ser>
          <c:idx val="1"/>
          <c:order val="1"/>
          <c:tx>
            <c:strRef>
              <c:f>Planilha1!$M$2</c:f>
              <c:strCache>
                <c:ptCount val="1"/>
                <c:pt idx="0">
                  <c:v>Atendimento Odontológico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Planilha1!$K$3:$K$11</c:f>
              <c:strCache>
                <c:ptCount val="9"/>
                <c:pt idx="1">
                  <c:v>jan</c:v>
                </c:pt>
                <c:pt idx="2">
                  <c:v>fev</c:v>
                </c:pt>
                <c:pt idx="3">
                  <c:v>mar</c:v>
                </c:pt>
                <c:pt idx="4">
                  <c:v>abr</c:v>
                </c:pt>
                <c:pt idx="5">
                  <c:v>maio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</c:strCache>
            </c:strRef>
          </c:cat>
          <c:val>
            <c:numRef>
              <c:f>Planilha1!$M$3:$M$11</c:f>
              <c:numCache>
                <c:formatCode>General</c:formatCode>
                <c:ptCount val="9"/>
                <c:pt idx="1">
                  <c:v>913</c:v>
                </c:pt>
                <c:pt idx="2">
                  <c:v>672</c:v>
                </c:pt>
                <c:pt idx="3">
                  <c:v>747</c:v>
                </c:pt>
                <c:pt idx="4">
                  <c:v>884</c:v>
                </c:pt>
                <c:pt idx="5">
                  <c:v>877</c:v>
                </c:pt>
                <c:pt idx="6">
                  <c:v>961</c:v>
                </c:pt>
                <c:pt idx="7">
                  <c:v>990</c:v>
                </c:pt>
                <c:pt idx="8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2-4DC3-89DD-6F708DCAF85F}"/>
            </c:ext>
          </c:extLst>
        </c:ser>
        <c:ser>
          <c:idx val="2"/>
          <c:order val="2"/>
          <c:tx>
            <c:strRef>
              <c:f>Planilha1!$N$2</c:f>
              <c:strCache>
                <c:ptCount val="1"/>
                <c:pt idx="0">
                  <c:v>Procedimento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Planilha1!$K$3:$K$11</c:f>
              <c:strCache>
                <c:ptCount val="9"/>
                <c:pt idx="1">
                  <c:v>jan</c:v>
                </c:pt>
                <c:pt idx="2">
                  <c:v>fev</c:v>
                </c:pt>
                <c:pt idx="3">
                  <c:v>mar</c:v>
                </c:pt>
                <c:pt idx="4">
                  <c:v>abr</c:v>
                </c:pt>
                <c:pt idx="5">
                  <c:v>maio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</c:strCache>
            </c:strRef>
          </c:cat>
          <c:val>
            <c:numRef>
              <c:f>Planilha1!$N$3:$N$11</c:f>
              <c:numCache>
                <c:formatCode>#,##0</c:formatCode>
                <c:ptCount val="9"/>
                <c:pt idx="1">
                  <c:v>6018</c:v>
                </c:pt>
                <c:pt idx="2">
                  <c:v>4238</c:v>
                </c:pt>
                <c:pt idx="3">
                  <c:v>7368</c:v>
                </c:pt>
                <c:pt idx="4">
                  <c:v>8785</c:v>
                </c:pt>
                <c:pt idx="5">
                  <c:v>8849</c:v>
                </c:pt>
                <c:pt idx="6">
                  <c:v>8630</c:v>
                </c:pt>
                <c:pt idx="7">
                  <c:v>8154</c:v>
                </c:pt>
                <c:pt idx="8">
                  <c:v>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2-4DC3-89DD-6F708DCAF85F}"/>
            </c:ext>
          </c:extLst>
        </c:ser>
        <c:ser>
          <c:idx val="3"/>
          <c:order val="3"/>
          <c:tx>
            <c:strRef>
              <c:f>Planilha1!$O$2</c:f>
              <c:strCache>
                <c:ptCount val="1"/>
                <c:pt idx="0">
                  <c:v>Visita Domiciliar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Planilha1!$K$3:$K$11</c:f>
              <c:strCache>
                <c:ptCount val="9"/>
                <c:pt idx="1">
                  <c:v>jan</c:v>
                </c:pt>
                <c:pt idx="2">
                  <c:v>fev</c:v>
                </c:pt>
                <c:pt idx="3">
                  <c:v>mar</c:v>
                </c:pt>
                <c:pt idx="4">
                  <c:v>abr</c:v>
                </c:pt>
                <c:pt idx="5">
                  <c:v>maio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</c:strCache>
            </c:strRef>
          </c:cat>
          <c:val>
            <c:numRef>
              <c:f>Planilha1!$O$3:$O$11</c:f>
              <c:numCache>
                <c:formatCode>#,##0</c:formatCode>
                <c:ptCount val="9"/>
                <c:pt idx="1">
                  <c:v>7017</c:v>
                </c:pt>
                <c:pt idx="2">
                  <c:v>5827</c:v>
                </c:pt>
                <c:pt idx="3">
                  <c:v>8652</c:v>
                </c:pt>
                <c:pt idx="4">
                  <c:v>8911</c:v>
                </c:pt>
                <c:pt idx="5">
                  <c:v>8921</c:v>
                </c:pt>
                <c:pt idx="6">
                  <c:v>8639</c:v>
                </c:pt>
                <c:pt idx="7">
                  <c:v>8542</c:v>
                </c:pt>
                <c:pt idx="8">
                  <c:v>4168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F2-4DC3-89DD-6F708DCAF8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87791248"/>
        <c:axId val="1487798448"/>
      </c:barChart>
      <c:catAx>
        <c:axId val="14877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7798448"/>
        <c:crosses val="autoZero"/>
        <c:auto val="1"/>
        <c:lblAlgn val="ctr"/>
        <c:lblOffset val="100"/>
        <c:noMultiLvlLbl val="0"/>
      </c:catAx>
      <c:valAx>
        <c:axId val="1487798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8779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Número de internações no Hospital Municipal Dr. Rodolpho Perissé,  por caráter do atendimento, em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elete val="1"/>
          </c:dLbls>
          <c:cat>
            <c:strRef>
              <c:f>Planilha1!$B$2:$H$2</c:f>
              <c:strCache>
                <c:ptCount val="7"/>
                <c:pt idx="0">
                  <c:v>2024/01</c:v>
                </c:pt>
                <c:pt idx="1">
                  <c:v>2024/02</c:v>
                </c:pt>
                <c:pt idx="2">
                  <c:v>2024/03</c:v>
                </c:pt>
                <c:pt idx="3">
                  <c:v>2024/04</c:v>
                </c:pt>
                <c:pt idx="4">
                  <c:v>2024/05</c:v>
                </c:pt>
                <c:pt idx="5">
                  <c:v>2024/06</c:v>
                </c:pt>
                <c:pt idx="6">
                  <c:v>2024/07</c:v>
                </c:pt>
              </c:strCache>
            </c:strRef>
          </c:cat>
          <c:val>
            <c:numRef>
              <c:f>Planilha1!#REF!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6-4763-B1F5-FADF25184EF3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Eletivo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Planilha1!$B$2:$H$2</c:f>
              <c:strCache>
                <c:ptCount val="7"/>
                <c:pt idx="0">
                  <c:v>2024/01</c:v>
                </c:pt>
                <c:pt idx="1">
                  <c:v>2024/02</c:v>
                </c:pt>
                <c:pt idx="2">
                  <c:v>2024/03</c:v>
                </c:pt>
                <c:pt idx="3">
                  <c:v>2024/04</c:v>
                </c:pt>
                <c:pt idx="4">
                  <c:v>2024/05</c:v>
                </c:pt>
                <c:pt idx="5">
                  <c:v>2024/06</c:v>
                </c:pt>
                <c:pt idx="6">
                  <c:v>2024/07</c:v>
                </c:pt>
              </c:strCache>
            </c:strRef>
          </c:cat>
          <c:val>
            <c:numRef>
              <c:f>Planilha1!$B$3:$H$3</c:f>
              <c:numCache>
                <c:formatCode>#,##0</c:formatCode>
                <c:ptCount val="7"/>
                <c:pt idx="0">
                  <c:v>51</c:v>
                </c:pt>
                <c:pt idx="1">
                  <c:v>14</c:v>
                </c:pt>
                <c:pt idx="2">
                  <c:v>45</c:v>
                </c:pt>
                <c:pt idx="3">
                  <c:v>32</c:v>
                </c:pt>
                <c:pt idx="4">
                  <c:v>53</c:v>
                </c:pt>
                <c:pt idx="5">
                  <c:v>66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6-4763-B1F5-FADF25184EF3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Urgência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Planilha1!$B$2:$H$2</c:f>
              <c:strCache>
                <c:ptCount val="7"/>
                <c:pt idx="0">
                  <c:v>2024/01</c:v>
                </c:pt>
                <c:pt idx="1">
                  <c:v>2024/02</c:v>
                </c:pt>
                <c:pt idx="2">
                  <c:v>2024/03</c:v>
                </c:pt>
                <c:pt idx="3">
                  <c:v>2024/04</c:v>
                </c:pt>
                <c:pt idx="4">
                  <c:v>2024/05</c:v>
                </c:pt>
                <c:pt idx="5">
                  <c:v>2024/06</c:v>
                </c:pt>
                <c:pt idx="6">
                  <c:v>2024/07</c:v>
                </c:pt>
              </c:strCache>
            </c:strRef>
          </c:cat>
          <c:val>
            <c:numRef>
              <c:f>Planilha1!$B$4:$H$4</c:f>
              <c:numCache>
                <c:formatCode>#,##0</c:formatCode>
                <c:ptCount val="7"/>
                <c:pt idx="0">
                  <c:v>246</c:v>
                </c:pt>
                <c:pt idx="1">
                  <c:v>233</c:v>
                </c:pt>
                <c:pt idx="2">
                  <c:v>233</c:v>
                </c:pt>
                <c:pt idx="3">
                  <c:v>275</c:v>
                </c:pt>
                <c:pt idx="4">
                  <c:v>238</c:v>
                </c:pt>
                <c:pt idx="5">
                  <c:v>252</c:v>
                </c:pt>
                <c:pt idx="6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36-4763-B1F5-FADF25184E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36056064"/>
        <c:axId val="1536058944"/>
      </c:barChart>
      <c:catAx>
        <c:axId val="15360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058944"/>
        <c:crosses val="autoZero"/>
        <c:auto val="1"/>
        <c:lblAlgn val="ctr"/>
        <c:lblOffset val="100"/>
        <c:noMultiLvlLbl val="0"/>
      </c:catAx>
      <c:valAx>
        <c:axId val="153605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0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5548" tIns="47775" rIns="95548" bIns="477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548" tIns="47775" rIns="95548" bIns="47775" rtlCol="0"/>
          <a:lstStyle>
            <a:lvl1pPr algn="r">
              <a:defRPr sz="1300"/>
            </a:lvl1pPr>
          </a:lstStyle>
          <a:p>
            <a:fld id="{6AFEA3B5-BA2F-4B27-83CE-4429BFD0CCED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5" rIns="95548" bIns="477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5548" tIns="47775" rIns="95548" bIns="4777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8135"/>
          </a:xfrm>
          <a:prstGeom prst="rect">
            <a:avLst/>
          </a:prstGeom>
        </p:spPr>
        <p:txBody>
          <a:bodyPr vert="horz" lIns="95548" tIns="47775" rIns="95548" bIns="477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30094"/>
            <a:ext cx="2945659" cy="498135"/>
          </a:xfrm>
          <a:prstGeom prst="rect">
            <a:avLst/>
          </a:prstGeom>
        </p:spPr>
        <p:txBody>
          <a:bodyPr vert="horz" lIns="95548" tIns="47775" rIns="95548" bIns="47775" rtlCol="0" anchor="b"/>
          <a:lstStyle>
            <a:lvl1pPr algn="r">
              <a:defRPr sz="1300"/>
            </a:lvl1pPr>
          </a:lstStyle>
          <a:p>
            <a:fld id="{0E3A84B6-FF32-4C02-89E7-65C2E443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40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3648-9ED9-463F-84AE-521F690FFCB6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3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4630-841A-441E-A906-9B49595FAF38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2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4630-841A-441E-A906-9B49595FAF38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67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4630-841A-441E-A906-9B49595FAF38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47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4ECA-69DB-4BE1-A530-F9956C95A811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2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4630-841A-441E-A906-9B49595FAF38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98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4630-841A-441E-A906-9B49595FAF38}" type="datetime1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877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61D6-7F1D-4B3E-8DAA-2DD9AD28D56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51D9-21DD-4710-BAB0-59848EDF1D83}" type="datetime1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1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614630-841A-441E-A906-9B49595FAF38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48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AB6-3ABE-4E62-8AA8-600EE6834F86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614630-841A-441E-A906-9B49595FAF38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747CF-52F4-4DF6-C2E1-FF272CE26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611224"/>
            <a:ext cx="10058400" cy="1713887"/>
          </a:xfrm>
        </p:spPr>
        <p:txBody>
          <a:bodyPr>
            <a:normAutofit/>
          </a:bodyPr>
          <a:lstStyle/>
          <a:p>
            <a:r>
              <a:rPr lang="pt-BR" sz="4000" b="1" dirty="0"/>
              <a:t>Relatório Detalhado do Quadrimestre Anterior - RDQA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EB465E-8FBD-5051-0AA1-70AB8F9E9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877" y="4883356"/>
            <a:ext cx="5923804" cy="106984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1"/>
                </a:solidFill>
              </a:rPr>
              <a:t>2º quadrimestre de 2024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B9A5A3-A077-D341-9D9F-36BF6E953244}"/>
              </a:ext>
            </a:extLst>
          </p:cNvPr>
          <p:cNvSpPr txBox="1"/>
          <p:nvPr/>
        </p:nvSpPr>
        <p:spPr>
          <a:xfrm>
            <a:off x="2980441" y="819779"/>
            <a:ext cx="664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Prefeitura Municipal de Armação dos Búzios</a:t>
            </a:r>
          </a:p>
          <a:p>
            <a:pPr algn="ctr"/>
            <a:r>
              <a:rPr lang="pt-BR" sz="2400" b="1" dirty="0"/>
              <a:t>Secretaria de Saúde</a:t>
            </a:r>
          </a:p>
        </p:txBody>
      </p:sp>
    </p:spTree>
    <p:extLst>
      <p:ext uri="{BB962C8B-B14F-4D97-AF65-F5344CB8AC3E}">
        <p14:creationId xmlns:p14="http://schemas.microsoft.com/office/powerpoint/2010/main" val="193922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1AC57-40F9-85FB-F6B6-659541FA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0" y="848695"/>
            <a:ext cx="8856148" cy="724691"/>
          </a:xfrm>
        </p:spPr>
        <p:txBody>
          <a:bodyPr>
            <a:normAutofit/>
          </a:bodyPr>
          <a:lstStyle/>
          <a:p>
            <a:r>
              <a:rPr lang="pt-BR" sz="3200" b="0" dirty="0">
                <a:solidFill>
                  <a:schemeClr val="tx1"/>
                </a:solidFill>
                <a:latin typeface="Helvetica Neue"/>
              </a:rPr>
              <a:t>P</a:t>
            </a:r>
            <a:r>
              <a:rPr lang="pt-BR" sz="3200" b="0" i="0" dirty="0">
                <a:solidFill>
                  <a:schemeClr val="tx1"/>
                </a:solidFill>
                <a:effectLst/>
                <a:latin typeface="Helvetica Neue"/>
              </a:rPr>
              <a:t>rodução da Atenção Primária em Saúde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CBBD4E2-D904-772C-0A6F-0554FE80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5B5646-E386-7876-40A9-40808DE7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87" y="2004813"/>
            <a:ext cx="10212225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4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5C414B4-9085-1771-2E60-E7BFB9C6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148CF13-5EDF-501B-42B9-0E728BCB1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395849"/>
              </p:ext>
            </p:extLst>
          </p:nvPr>
        </p:nvGraphicFramePr>
        <p:xfrm>
          <a:off x="886120" y="386500"/>
          <a:ext cx="10326363" cy="567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7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65EBED-7029-D59F-7A62-0020F4B4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207775-4309-8A64-77B9-E4E27EEAAA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0493" y="398215"/>
            <a:ext cx="9371013" cy="645491"/>
          </a:xfrm>
        </p:spPr>
        <p:txBody>
          <a:bodyPr>
            <a:normAutofit/>
          </a:bodyPr>
          <a:lstStyle/>
          <a:p>
            <a:r>
              <a:rPr lang="pt-BR" sz="2800" b="1" dirty="0"/>
              <a:t>Produção de Urgência e Emergência por Grupo de Procedimentos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36794B-1B7D-8045-1D06-216AA0E0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21" y="1347788"/>
            <a:ext cx="8887358" cy="48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6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019E1902-598C-63A4-2DA0-C284936D0A31}"/>
              </a:ext>
            </a:extLst>
          </p:cNvPr>
          <p:cNvSpPr/>
          <p:nvPr/>
        </p:nvSpPr>
        <p:spPr>
          <a:xfrm flipV="1">
            <a:off x="1990625" y="4286614"/>
            <a:ext cx="1159496" cy="1623992"/>
          </a:xfrm>
          <a:prstGeom prst="curvedRightArrow">
            <a:avLst>
              <a:gd name="adj1" fmla="val 25000"/>
              <a:gd name="adj2" fmla="val 50000"/>
              <a:gd name="adj3" fmla="val 3706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5C1645-782E-7576-3B12-9F3D701C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0D45DEA-3300-AA01-6B20-BA69612E1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54221"/>
              </p:ext>
            </p:extLst>
          </p:nvPr>
        </p:nvGraphicFramePr>
        <p:xfrm>
          <a:off x="3224086" y="697584"/>
          <a:ext cx="5239389" cy="47332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13132">
                  <a:extLst>
                    <a:ext uri="{9D8B030D-6E8A-4147-A177-3AD203B41FA5}">
                      <a16:colId xmlns:a16="http://schemas.microsoft.com/office/drawing/2014/main" val="1452551007"/>
                    </a:ext>
                  </a:extLst>
                </a:gridCol>
                <a:gridCol w="1526257">
                  <a:extLst>
                    <a:ext uri="{9D8B030D-6E8A-4147-A177-3AD203B41FA5}">
                      <a16:colId xmlns:a16="http://schemas.microsoft.com/office/drawing/2014/main" val="365060172"/>
                    </a:ext>
                  </a:extLst>
                </a:gridCol>
              </a:tblGrid>
              <a:tr h="6893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Produção ambulatorial efetuada no estado do Rio de Janeiro - dados completos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35179"/>
                  </a:ext>
                </a:extLst>
              </a:tr>
              <a:tr h="367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aprovada por Caráter de atendimento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73446"/>
                  </a:ext>
                </a:extLst>
              </a:tr>
              <a:tr h="367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 de atendimento: Armação dos Búzios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50958"/>
                  </a:ext>
                </a:extLst>
              </a:tr>
              <a:tr h="367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Período:Jan-Jul</a:t>
                      </a:r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19179"/>
                  </a:ext>
                </a:extLst>
              </a:tr>
              <a:tr h="73526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Caráter de atendimento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Quantidade_aprovada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3410003"/>
                  </a:ext>
                </a:extLst>
              </a:tr>
              <a:tr h="367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Eletivo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466149"/>
                  </a:ext>
                </a:extLst>
              </a:tr>
              <a:tr h="367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2507324"/>
                  </a:ext>
                </a:extLst>
              </a:tr>
              <a:tr h="367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Acidente no trajeto para o trabalho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5423090"/>
                  </a:ext>
                </a:extLst>
              </a:tr>
              <a:tr h="367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Ignorado ou não discriminado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281695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3042508"/>
                  </a:ext>
                </a:extLst>
              </a:tr>
              <a:tr h="367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301607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9682316"/>
                  </a:ext>
                </a:extLst>
              </a:tr>
              <a:tr h="3676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Fonte: SAI/SUS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9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8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B6B29-5295-056D-5C35-EF4C270E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Produção de Atenção Psicossocial por Forma de Organização</a:t>
            </a:r>
            <a:endParaRPr lang="pt-BR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CB7F377-603F-9F33-626D-C09CCFE4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D90197-EE23-D4A2-BA11-10B7F977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80718"/>
            <a:ext cx="1024080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BA319BA-1D9B-63F8-86B5-B219D045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EF2CBF0-5652-BD64-4010-EC9F58411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3054" y="495251"/>
            <a:ext cx="9105892" cy="881062"/>
          </a:xfrm>
        </p:spPr>
        <p:txBody>
          <a:bodyPr>
            <a:normAutofit/>
          </a:bodyPr>
          <a:lstStyle/>
          <a:p>
            <a:r>
              <a:rPr lang="pt-BR" sz="2800" i="0" dirty="0">
                <a:solidFill>
                  <a:schemeClr val="tx1"/>
                </a:solidFill>
                <a:effectLst/>
              </a:rPr>
              <a:t>Produção de Atenção Ambulatorial Especializada e Hospitalar por Grupo de Procedimentos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833112-0D84-32E9-262A-D7F6D9D8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4" y="1376313"/>
            <a:ext cx="9105892" cy="46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BACA232-344E-6EAA-8C5C-E22C82B1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DD8140-7ABB-4DC2-6718-AB496750D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139623"/>
              </p:ext>
            </p:extLst>
          </p:nvPr>
        </p:nvGraphicFramePr>
        <p:xfrm>
          <a:off x="810705" y="612742"/>
          <a:ext cx="10114961" cy="504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18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CCE7B-68A7-B7F3-0BFC-F7CCE6DF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pt-BR" sz="360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Produção de Vigilância em Saúde por Grupo de Procedimentos</a:t>
            </a:r>
            <a:endParaRPr lang="pt-BR" sz="3600" dirty="0">
              <a:latin typeface="Georgia" panose="02040502050405020303" pitchFamily="18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440F496-7342-3F65-8F7C-BBFA350C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A5E0E4-3578-B042-93D9-379EB8F53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9" y="2424690"/>
            <a:ext cx="10297962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B570AC8-6D0B-7B07-F38B-45C2D56A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B2C2F94-D2A4-44EB-8DE8-3A442350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8244"/>
              </p:ext>
            </p:extLst>
          </p:nvPr>
        </p:nvGraphicFramePr>
        <p:xfrm>
          <a:off x="2466975" y="438150"/>
          <a:ext cx="8058150" cy="57540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342534">
                  <a:extLst>
                    <a:ext uri="{9D8B030D-6E8A-4147-A177-3AD203B41FA5}">
                      <a16:colId xmlns:a16="http://schemas.microsoft.com/office/drawing/2014/main" val="3784858247"/>
                    </a:ext>
                  </a:extLst>
                </a:gridCol>
                <a:gridCol w="715616">
                  <a:extLst>
                    <a:ext uri="{9D8B030D-6E8A-4147-A177-3AD203B41FA5}">
                      <a16:colId xmlns:a16="http://schemas.microsoft.com/office/drawing/2014/main" val="4278929557"/>
                    </a:ext>
                  </a:extLst>
                </a:gridCol>
              </a:tblGrid>
              <a:tr h="2361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Município de atendimento: Armação dos Búzios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57546"/>
                  </a:ext>
                </a:extLst>
              </a:tr>
              <a:tr h="2361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Financiamento: Vigilância em Saúde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84053"/>
                  </a:ext>
                </a:extLst>
              </a:tr>
              <a:tr h="2361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Período:Jan-Jul/2024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76196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Procedimento realizado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032976738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0102010072 CADASTRO DE ESTABELECIMENTOS SUJEITOS À VIGILÂNCIA SANITÁRIA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419378480"/>
                  </a:ext>
                </a:extLst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0102010161 EXCLUSÃO DE CADASTRO DE ESTABELECIMENTOS SUJEITOS À VIGILÂNCIA SANITÁRIA COM ATIVIDADES ENCERRADAS.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178387523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0102010170 INSPEÇÃO DOS ESTABELECIMENTOS SUJEITOS À VIGILÂNCIA SANITÁRIA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182109231"/>
                  </a:ext>
                </a:extLst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0102010188 LICENCIAMENTO DOS ESTABELECIMENTOS SUJEITOS À VIGILÂNCIA SANITÁRIA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650055386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0102010234 RECEBIMENTO DE DENÚNCIAS/RECLAMAÇÕES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603748932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0102010242 ATENDIMENTO À DENÚNCIAS/RECLAMAÇÕES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452542528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0102010455 CADASTRO DE SERVIÇOS DE ALIMENTAÇÃO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462538512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0102010463 INSPEÇÃO SANITÁRIA DE SERVIÇOS DE ALIMENTAÇÃO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403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156102938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0102010471 LICENCIAMENTO SANITÁRIO DE SERVIÇOS DE ALIMENTAÇÃO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993262908"/>
                  </a:ext>
                </a:extLst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0102010480 FISCALIZAÇÃO DO USO DE PRODUTOS FUMÍGENOS DERIVADOS DO TABACO EM AMBIENTES COLETIVOS FECHADOS, PÚBLI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093918434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0102010528 INSTAURAÇÃO DE PROCESSO ADMINISTRATIVO SANITÁRIO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51943501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0102010536 CONCLUSÃO DE PROCESSO ADMINISTRATIVO SANITÁRIO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111500700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0214010104 TESTE RÁPIDO PARA DETECÇÃO DE INFECÇÃO PELO HBV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94715194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0214010163 TESTE RÁPIDO PARA DETECÇÃO DE SARS-COVID-2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953886043"/>
                  </a:ext>
                </a:extLst>
              </a:tr>
              <a:tr h="236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1604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62587738"/>
                  </a:ext>
                </a:extLst>
              </a:tr>
              <a:tr h="2361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Fonte: SIA/SUS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0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1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78D4B7-AA90-4AC5-8732-F3253E2B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0" i="0" dirty="0">
                <a:effectLst/>
                <a:latin typeface="Helvetica Neue"/>
              </a:rPr>
              <a:t> Rede Física Prestadora de Serviços ao SUS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00F3614-4936-EF6E-7DFB-D289B609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19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FA035F-1250-C8F3-293D-8699C1C5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53" y="610630"/>
            <a:ext cx="4427897" cy="25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06547E-97CF-4B61-9EAA-07C7226C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18" y="1247280"/>
            <a:ext cx="10307265" cy="5395067"/>
          </a:xfrm>
        </p:spPr>
        <p:txBody>
          <a:bodyPr>
            <a:normAutofit/>
          </a:bodyPr>
          <a:lstStyle/>
          <a:p>
            <a:pPr marL="566928" lvl="3" indent="0" algn="r">
              <a:buNone/>
            </a:pPr>
            <a:r>
              <a:rPr lang="pt-BR" sz="3200" dirty="0"/>
              <a:t>Lei Complementar 141/2012</a:t>
            </a:r>
          </a:p>
          <a:p>
            <a:pPr marL="566928" lvl="3" indent="0" algn="r">
              <a:buNone/>
            </a:pPr>
            <a:r>
              <a:rPr lang="pt-BR" sz="2000" dirty="0"/>
              <a:t>Regulamenta o § 3o do art. 198 da Constituição [...]; e dá outras providências.</a:t>
            </a:r>
          </a:p>
          <a:p>
            <a:r>
              <a:rPr lang="pt-BR" dirty="0"/>
              <a:t>Art. 36.  O gestor do SUS em cada ente da Federação elaborará Relatório detalhado referente ao quadrimestre anterior, o qual conterá, no mínimo, as seguintes informações: </a:t>
            </a:r>
          </a:p>
          <a:p>
            <a:r>
              <a:rPr lang="pt-BR" dirty="0"/>
              <a:t>I - montante e fonte dos recursos aplicados no período; </a:t>
            </a:r>
          </a:p>
          <a:p>
            <a:r>
              <a:rPr lang="pt-BR" dirty="0"/>
              <a:t>II - auditorias realizadas ou em fase de execução no período e suas recomendações e determinações; </a:t>
            </a:r>
          </a:p>
          <a:p>
            <a:r>
              <a:rPr lang="pt-BR" dirty="0"/>
              <a:t>III - oferta e produção de serviços públicos na rede assistencial própria, contratada e conveniada, cotejando esses dados com os indicadores de saúde da população em seu âmbito de atuação.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A1976C-8315-5444-FAE2-5DA134A4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D98D41-D0AF-3BFA-86B8-F852457EBA8E}"/>
              </a:ext>
            </a:extLst>
          </p:cNvPr>
          <p:cNvSpPr txBox="1"/>
          <p:nvPr/>
        </p:nvSpPr>
        <p:spPr>
          <a:xfrm>
            <a:off x="3454100" y="5195221"/>
            <a:ext cx="500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dados deste relatório estão sujeitos à revisão, em função da atualização dos sistemas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82360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71D2088-F610-2E25-1254-622B024A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20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F097BD-8CFD-F091-8DEB-A433147C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59" y="329938"/>
            <a:ext cx="8414928" cy="57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7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CFAD7F7-DEAE-D66F-258A-A6D5AAEF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21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1F9929-5DB4-DEB9-4261-71D1CFC1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85" y="349707"/>
            <a:ext cx="8908029" cy="560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62F9C-9878-BF62-CCE1-01E252B1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22</a:t>
            </a:fld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9AE7EF-0362-1A8C-2B37-D803D03569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pt-BR" sz="3200" b="0" i="0" dirty="0">
                <a:solidFill>
                  <a:schemeClr val="tx1"/>
                </a:solidFill>
                <a:effectLst/>
                <a:latin typeface="Helvetica Neue"/>
              </a:rPr>
              <a:t>Consórcios em saúde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02BD2F-4C4D-9EE1-E5FF-EB4314165A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99300" y="1158875"/>
            <a:ext cx="5092700" cy="1687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dirty="0" err="1"/>
              <a:t>Hemolagos</a:t>
            </a:r>
            <a:endParaRPr lang="pt-BR" sz="3200" dirty="0"/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CISBALI</a:t>
            </a:r>
          </a:p>
        </p:txBody>
      </p:sp>
      <p:pic>
        <p:nvPicPr>
          <p:cNvPr id="11266" name="Picture 2" descr="Hemolagos faz agendamento para coleta de sangue - Folha dos Lagos">
            <a:extLst>
              <a:ext uri="{FF2B5EF4-FFF2-40B4-BE49-F238E27FC236}">
                <a16:creationId xmlns:a16="http://schemas.microsoft.com/office/drawing/2014/main" id="{19C8C0BA-075C-2F41-EBFA-D44D47B8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0" y="2995955"/>
            <a:ext cx="4313147" cy="27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389F99-4173-7466-8774-ACAB5DD7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190" y="3574107"/>
            <a:ext cx="5527991" cy="17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600BAD-3BE1-7AA7-A338-FF31CC28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Profissionais de Saúde trabalhando no SUS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C31ADD-068F-39D9-314F-73664CADD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918B6F-DDE7-6442-FE07-CE9DBCAA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23</a:t>
            </a:fld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D43A0C-4EA3-D61F-87EB-84E624A0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515564"/>
            <a:ext cx="4323132" cy="20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8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77DD2D-862A-094F-6F32-6187AFBB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24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DB0B5C-E996-3BD4-1607-D8F1D31E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55" y="226243"/>
            <a:ext cx="8029490" cy="5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3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692202-BCE8-49B8-B06D-1C2C525B2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75934"/>
            <a:ext cx="10058400" cy="2449178"/>
          </a:xfrm>
        </p:spPr>
        <p:txBody>
          <a:bodyPr>
            <a:normAutofit/>
          </a:bodyPr>
          <a:lstStyle/>
          <a:p>
            <a:r>
              <a:rPr lang="pt-BR" sz="6000" b="0" i="0" dirty="0">
                <a:effectLst/>
                <a:latin typeface="Helvetica Neue"/>
              </a:rPr>
              <a:t>Programação Anual de Saúde – PAS</a:t>
            </a:r>
            <a:endParaRPr lang="pt-BR" sz="60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8CB97ED-E239-32F5-99CC-431CBF46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25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EB1191-9F1A-A127-FC1D-0C733F0D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7" y="166638"/>
            <a:ext cx="2963787" cy="25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5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40A33F1-8D49-F60C-D39A-602A28691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10312"/>
              </p:ext>
            </p:extLst>
          </p:nvPr>
        </p:nvGraphicFramePr>
        <p:xfrm>
          <a:off x="1668544" y="638230"/>
          <a:ext cx="9209988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9988">
                  <a:extLst>
                    <a:ext uri="{9D8B030D-6E8A-4147-A177-3AD203B41FA5}">
                      <a16:colId xmlns:a16="http://schemas.microsoft.com/office/drawing/2014/main" val="1961722503"/>
                    </a:ext>
                  </a:extLst>
                </a:gridCol>
              </a:tblGrid>
              <a:tr h="1527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Diretriz 1. Organização e Qualificação da Rede de Atenção à Saúde (RAS)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91861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OBJETIVO 1.1. Fortalecer a Atenção Primária em Saúde (APS) como ordenadora e coordenadora do cuidado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73682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9120047-09A8-B250-19CA-6D59E2C97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83311"/>
              </p:ext>
            </p:extLst>
          </p:nvPr>
        </p:nvGraphicFramePr>
        <p:xfrm>
          <a:off x="1442301" y="1320802"/>
          <a:ext cx="9992412" cy="4105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629582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448233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3652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709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4690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1.1.1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Adequar a quantidade de unidades de APS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Número de novas unidades de APS construídas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número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365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1.1.2.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Reforma e ampliação da ESF da Rasa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obra concluída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365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1.1.3.</a:t>
                      </a:r>
                      <a:endParaRPr lang="pt-BR" sz="14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Implantar Academia da Saúde (VIII CMS)</a:t>
                      </a:r>
                      <a:endParaRPr lang="pt-BR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Número de Academias Implantadas</a:t>
                      </a:r>
                      <a:endParaRPr lang="pt-BR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número</a:t>
                      </a:r>
                      <a:endParaRPr lang="pt-BR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-</a:t>
                      </a:r>
                      <a:endParaRPr lang="pt-BR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Sem meta para o ano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365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1.1.4.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Manter a cobertura populacional pela ESF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Cobertura de Atenção Primária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proporção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1719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1.1.5.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Aumentar a cobertura de acompanhamento dos assistidos pelo Programa Bolsa Família (ou Auxílio Brasil)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Cobertura do acompanhamento das condicionalidades de saúde do Programa Bolsa Família - PBF (Indicador tripartite 18 do Pacto </a:t>
                      </a:r>
                      <a:r>
                        <a:rPr lang="pt-BR" sz="1400" u="none" strike="noStrike" dirty="0" err="1">
                          <a:effectLst/>
                        </a:rPr>
                        <a:t>Interfederativo</a:t>
                      </a:r>
                      <a:r>
                        <a:rPr lang="pt-BR" sz="1400" u="none" strike="noStrike" dirty="0">
                          <a:effectLst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proporção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9075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7E84F4-0500-8ED3-D5E6-65157197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3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9796472-0BC9-D116-7747-A18904A00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2703"/>
              </p:ext>
            </p:extLst>
          </p:nvPr>
        </p:nvGraphicFramePr>
        <p:xfrm>
          <a:off x="1197204" y="694146"/>
          <a:ext cx="9992412" cy="4761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3944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1972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986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1.1.6.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os óbitos por DCNT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Mortalidade Prematura (30 a 69 anos) pelo conjunto das 4 principais DCNT, doenças do aparelho circulatório, câncer, diabetes e doenças respiratórias crônicas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788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1.1.7.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Evitar a ocorrência de doenças imunopreviníveis na primeira infância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vacinas selecionadas do Calendário Nacional de Vacinação para crianças menores de dois anos de idade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5917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1.1.8.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o alcance de cura de todos os casos de hanseníase diagnosticados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cura dos casos novos de hanseníase diagnosticados nos anos das coortes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917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1.1.9.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a ocorrência de sífilis congênita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casos novos de sífilis congênita em menores de um ano de idade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9214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1.1.10.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a não ocorrência de transmissão vertical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casos novos de AIDS em menores de 5 anos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9075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B39D12-9662-10F7-2AAE-01921967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2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D3B9C8E-3547-3D06-286D-116273518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8488"/>
              </p:ext>
            </p:extLst>
          </p:nvPr>
        </p:nvGraphicFramePr>
        <p:xfrm>
          <a:off x="1099794" y="661648"/>
          <a:ext cx="9992412" cy="4927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408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1022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o número de mulheres residentes, de 25 a 64 anos, que realizam exames para diagnóstico precoce do CÂNCER DO colo de útero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de exames citopatológicos do colo do útero em mulheres de 25 a 64 anos na população residente de determinado local e a população da mesma faixa etária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12269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o número de mulheres residentes, de 50 a 69 anos, que realizam exames para diagnóstico precoce de câncer de mama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de exames de mamografia de rastreamento realizados em mulheres de 50 a 69 anos na população residente de determinado local e população da mesma faixa etária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a ocorrência da gravidez na adolescência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gravidez na adolescência entre as faixas etárias de 10 a 19 anos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a mortalidade infantil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óbitos infantis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1.1.15.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Evitar a ocorrência de óbitos maternos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óbitos maternos em determinado período e local de residência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9075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C9B7F9A-D4DB-3707-CFB7-90581669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75B22B-390C-9EF3-9430-E6467385D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10493"/>
              </p:ext>
            </p:extLst>
          </p:nvPr>
        </p:nvGraphicFramePr>
        <p:xfrm>
          <a:off x="1099792" y="850491"/>
          <a:ext cx="9992412" cy="4601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408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1022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1.1.16.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Tratar pacientes com infeção ativa e interromper a transmissão da Hepatite C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casos confirmados ou descartados através do marcador HCV-RNA dos casos notificados de Hepatite C com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Anti-HCV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reagente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1.1.17.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testagem para HIV nos casos novos de tuberculose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exame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anti-HIV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realizado entre os casos novos de tuberculose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1.1.18.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cura dos casos novos de tuberculose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cura de casos novos de tuberculose pulmonar bacilífera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1.1.19.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proporção de indivíduos com HIV diagnosticados precocemente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indivíduos com 13 anos e mais com 1º CD4 &gt; 350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céls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/ml segundo Município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1.1.20.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Fomentar as PICS na rede de APS (VII CMS)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unidade de APS com pelo menos uma PICS sendo ofertada à população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9075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351E84-EEDA-81EE-1126-0E79D64B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2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91D7E1-CB09-465A-B6E1-FEA96015A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DADOS DEMOGRÁFICOS E DE MORBIDADE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5D0C8B-DA5B-7DE0-1990-44214D50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34168"/>
            <a:ext cx="3685292" cy="19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DD0C468-C1A6-AD71-B6E0-6305A4780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70805"/>
              </p:ext>
            </p:extLst>
          </p:nvPr>
        </p:nvGraphicFramePr>
        <p:xfrm>
          <a:off x="1099792" y="850491"/>
          <a:ext cx="9992412" cy="4698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408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1022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a atenção primária à saúde bucal nas unidades da APS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de saúde bucal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Habilitar o CEO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CEO habilitado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Implantar a reabilitação oral por próteses dentárias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próteses fornecidas aos usuários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Elaborar, implantar e implementar Plano de Ações de promoção e assistência que contemplem as especificidades de saúde das populações tradicionais (Pré-Conferência de Saúde)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ações em execução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BF40376-630A-7EF9-BB2A-F5AD7069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78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C426B7-A8A3-8DE0-8F11-C52312112431}"/>
              </a:ext>
            </a:extLst>
          </p:cNvPr>
          <p:cNvSpPr txBox="1"/>
          <p:nvPr/>
        </p:nvSpPr>
        <p:spPr>
          <a:xfrm>
            <a:off x="1030218" y="532250"/>
            <a:ext cx="9992412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1.2.  Fortalecer a Vigilância em Saúde como norteadora do Modelo de Atenção assegurando a sua transversalidade na RAS</a:t>
            </a:r>
            <a:r>
              <a:rPr lang="pt-BR" sz="1600" dirty="0"/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86C8CC1-F314-BE36-5A4B-04CF8CD9F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1411"/>
              </p:ext>
            </p:extLst>
          </p:nvPr>
        </p:nvGraphicFramePr>
        <p:xfrm>
          <a:off x="1030218" y="1188422"/>
          <a:ext cx="9992412" cy="4700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408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Construir sede para Vigilância em Saúde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Sede para a Vigilância em Saúde construída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 meta para o ano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771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Monitorar a qualidade de água de consumo humano, visando ao atendimento aos parâmetros estabelecidos pela legislação vigente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análises realizadas em amostras de água para consumo humano quanto aos parâmetros coliformes totais, cloro residual livre e turbidez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o número de ciclos de visitas para o controle vetorial da dengue com 80% de cobertura dos imóveis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ciclos que atingiram mínimo de 80% de cobertura de imóveis visitados para controle vetorial da dengue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a não ocorrência de raiva animal e humana no Município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animais vacinados na campanha de vacinação antirrábica canina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1.2.5.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atendimento a reclamações/solicitações referentes ao controle de vetores e zoonoses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reclamações/solicitações atendidas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9075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11C3873-7810-87C2-5822-0EA6FC36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5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986163A-4661-DC60-A1D9-5A76EBBF2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24513"/>
              </p:ext>
            </p:extLst>
          </p:nvPr>
        </p:nvGraphicFramePr>
        <p:xfrm>
          <a:off x="1099794" y="911561"/>
          <a:ext cx="9992412" cy="4425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408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1.2.6.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o registro de óbitos com causa básica definida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registro de óbitos com causa básica definida (Indicador Tripartite 3 do Pacto interfederativo)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1.2.7.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a proporção de encerramento oportuno das notificações de DCNI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casos de doenças de notificação compulsória imediata (DNCI) encerrados em até 60 dias após notificação (Indicador Tripartite 5 do Pacto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Interfederativo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1.2.8.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Investigar todos os óbitos maternos ocorridos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óbitos maternos investigados (Indicador Bipartite 26 do Pacto Interfederativo)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1.2.9.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Investigar todos os óbitos infantis ocorridos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óbitos infantis e fetais investigados (Indicador Bipartite 27 do Pacto Interfederativo)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1.2.10.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Atualização do Código Municipal de VISA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Novo Código de VISA aprovado e publicado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9075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0A3FB15-1E53-414B-1CF5-CBAE6B3A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1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3A50904-9512-A07C-9D8F-4F5C2F7C0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46793"/>
              </p:ext>
            </p:extLst>
          </p:nvPr>
        </p:nvGraphicFramePr>
        <p:xfrm>
          <a:off x="622169" y="630771"/>
          <a:ext cx="10470037" cy="5151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091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095060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3225468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12091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235121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045103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1045103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408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Regulamentação do Poder de Polícia Administrativo Sanitário para a equipe multiprofissional de VISA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 Municipal publicada</a:t>
                      </a:r>
                    </a:p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Resolução SESAU o1/2024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e regularização da equipe multiprofissional de VISA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multiprofissional designada para as ações de VISA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de Procedimentos Operacionais padronizados para as ações de VISA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 publicado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Atualização do cadastro municipal de VISA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cadastros atualizados de alto e médio risco (Percentual entre os estabelecimentos cadastrados de alto e médio risco e todos os estabelecimentos constantes no cadastro municipal de estabelecimento) sujeitos a VISA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15,95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1.2.15.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Rotina de licenciamento e inspeção sanitária de estabelecimentos de alto risco sanitário estabelecida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entre estabelecimentos, de alto risco sanitário, licenciados e inspecionados e o total de estabelecimentos de alto risco cadastrados (indicador municipal)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28,15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9075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7511B14-5A6A-1636-F15B-9F8CCCB8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3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FADD19D-88DE-810F-0A73-A97573B9B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98679"/>
              </p:ext>
            </p:extLst>
          </p:nvPr>
        </p:nvGraphicFramePr>
        <p:xfrm>
          <a:off x="1220071" y="660130"/>
          <a:ext cx="9992412" cy="4481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408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1.2.16.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Estabelecimento de rotina de monitoramento e avaliação das ações, da produtividade e da estrutura da Vigilância Sanitária.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Relatório de monitoramento anual produzido e apresentado CMS (indicador municipal)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1.2.17.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Preencher adequadamente todas as notificações de agravos relacionados ao trabalho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preenchimento do campo "ocupação" nas notificações de agravos relacionados ao trabalho (Indicador Tripartite 23 do Pacto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Interfederativo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1.2.18.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Aprimorar o preenchimento das notificações de violência pessoal e autoprovocada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Notificações de Violência Pessoal e Autoprovocada com o campo raça/cor preenchido com informação válida (Indicador Bipartite 24 do Pacto Interfederativo)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1.2.19.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Estruturar a rede de atenção às vítimas de violência doméstica e sexual (Contemplando Deliberação da Pré-Conferência)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casos de violência notificados investigados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145F7FC-F885-3417-6CB5-990874BF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60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06EEA4B-A419-DB8B-6AE9-91B9B50FE14F}"/>
              </a:ext>
            </a:extLst>
          </p:cNvPr>
          <p:cNvSpPr txBox="1"/>
          <p:nvPr/>
        </p:nvSpPr>
        <p:spPr>
          <a:xfrm>
            <a:off x="1099792" y="998740"/>
            <a:ext cx="99924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1.3. Consolidar a Rede de Atenção Psicossocial (RAPS)</a:t>
            </a:r>
            <a:r>
              <a:rPr lang="pt-BR" dirty="0"/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E9F03B-CB5D-F908-075E-CD220ABA6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32251"/>
              </p:ext>
            </p:extLst>
          </p:nvPr>
        </p:nvGraphicFramePr>
        <p:xfrm>
          <a:off x="1099792" y="1589351"/>
          <a:ext cx="9992412" cy="4188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Construir sede para o CAPS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Sede do CAPS construída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a clínica ampliada e integração dialógica entre a equipe de saúde mental e equipes de APS (VIII CMS)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Ações de Matriciamento realizadas por CAPS com equipes de Atenção Básica (Indicador Tripartite 21 do Pacto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interfederativo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Cobertura de CAPS adequada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CAPS existentes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Constituir equipe multidisciplinar   para atenção em saúde mental às crianças e adolescentes (VIII CMS)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Equipe multidisciplinar constituída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1.3.5.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Ampliar a oferta de leitos hospitalares de saúde mental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leitos de saúde mental existentes no HMDRP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143081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39CFC3B-AE1D-2228-5AA2-69F1360E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70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FFC0D5B-1A85-7753-FBC7-01E9F53DC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37846"/>
              </p:ext>
            </p:extLst>
          </p:nvPr>
        </p:nvGraphicFramePr>
        <p:xfrm>
          <a:off x="1099792" y="1102337"/>
          <a:ext cx="9992412" cy="1929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189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Ampliar a qualidade do serviço de pronto atendimento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UPA construída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6426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Dispor de SAMU no Município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Base do SAMU em funcionamento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número 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1145C5A-D8E5-C888-6E25-534D7C06BAB2}"/>
              </a:ext>
            </a:extLst>
          </p:cNvPr>
          <p:cNvSpPr txBox="1"/>
          <p:nvPr/>
        </p:nvSpPr>
        <p:spPr>
          <a:xfrm>
            <a:off x="1099792" y="601297"/>
            <a:ext cx="9992412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Nº 1.4 - Fortalecer a Rede de Urgência e Emergência (RUE)</a:t>
            </a:r>
            <a:r>
              <a:rPr lang="pt-BR" sz="1600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23AE88-DA11-6959-2640-CFB2DBF44DEA}"/>
              </a:ext>
            </a:extLst>
          </p:cNvPr>
          <p:cNvSpPr txBox="1"/>
          <p:nvPr/>
        </p:nvSpPr>
        <p:spPr>
          <a:xfrm>
            <a:off x="1099792" y="3400483"/>
            <a:ext cx="999241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1.5. Aprimorar a Rede Cegonha </a:t>
            </a:r>
            <a:endParaRPr lang="pt-BR" sz="1600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1E19AF6-D165-C901-EA2F-354BB2A58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39019"/>
              </p:ext>
            </p:extLst>
          </p:nvPr>
        </p:nvGraphicFramePr>
        <p:xfrm>
          <a:off x="1113045" y="3873662"/>
          <a:ext cx="9992412" cy="2151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proporção de parto normal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parto normal no SUS e na saúde suplementar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proporção de mães com 7 ou mais consultas de pré-natal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nascidos vivos de mães com sete ou mais consultas de pré-natal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347A1CD-B9FF-D488-FA43-DED458BF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11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631C0D-682A-30DF-FFDC-26BB5BF037D3}"/>
              </a:ext>
            </a:extLst>
          </p:cNvPr>
          <p:cNvSpPr txBox="1"/>
          <p:nvPr/>
        </p:nvSpPr>
        <p:spPr>
          <a:xfrm>
            <a:off x="941961" y="1787113"/>
            <a:ext cx="9992411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1.6. estruturar a Rede de Atenção à Pessoa com Deficiência (RCPD)</a:t>
            </a:r>
            <a:r>
              <a:rPr lang="pt-BR" sz="1600" dirty="0"/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9050C35-08BF-CC10-7BE7-6D0ECD561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54530"/>
              </p:ext>
            </p:extLst>
          </p:nvPr>
        </p:nvGraphicFramePr>
        <p:xfrm>
          <a:off x="941961" y="2681551"/>
          <a:ext cx="9992412" cy="1494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3158248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1919567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1.6.1.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Disponibilizar atenção à Pessoa com Deficiência no Município com objetivo de desenvolvimento de suas potencialidades físicas, intelectuais e sociais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Serviço  de atenção à pessoa com deficiência mantida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29C57FB-9CD0-59F6-3F4F-38D1ACBD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3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F155CAA-E974-510A-B5AC-F8966BD3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38</a:t>
            </a:fld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55DDD4-F2DB-F2B5-A79D-5444968109EB}"/>
              </a:ext>
            </a:extLst>
          </p:cNvPr>
          <p:cNvSpPr txBox="1"/>
          <p:nvPr/>
        </p:nvSpPr>
        <p:spPr>
          <a:xfrm>
            <a:off x="1099794" y="1063289"/>
            <a:ext cx="9992412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1.7. Qualificar a assistência farmacêutica na Rede de Atenção à Saúde (RAS). </a:t>
            </a:r>
            <a:endParaRPr lang="pt-BR" sz="16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E655178-4FF7-E85B-ED5E-D13516378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43696"/>
              </p:ext>
            </p:extLst>
          </p:nvPr>
        </p:nvGraphicFramePr>
        <p:xfrm>
          <a:off x="1099794" y="1608657"/>
          <a:ext cx="9992412" cy="3640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3198007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1879808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Manter a REMUME atualizada, considerando as diretrizes técnicas e da VIII CMS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Remume revisada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6473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Informatizar o controle de estoque e dispensação de medicamentos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Sistema de implantado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 dispensação de medicamentos com entrega em domicílio para pacientes com uso de medicação contínua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pacientes com utilização de medicamentos de uso contínuo atendidos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1.7.4.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Implantar Centro de Plantas Medicinais – Farmácia Viva (VIII CMS)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Centro de plantas medicinais dispensando plantas medicinais para as unidades básicas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 meta para o ano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984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1CCF7C-3061-C2F8-1405-F295C821888E}"/>
              </a:ext>
            </a:extLst>
          </p:cNvPr>
          <p:cNvSpPr txBox="1"/>
          <p:nvPr/>
        </p:nvSpPr>
        <p:spPr>
          <a:xfrm>
            <a:off x="924473" y="474633"/>
            <a:ext cx="1016773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1.8. Fortalecer a atenção especializada de média e alta complexidade, ambulatorial e hospitalar, na lógica da Rede de Atenção à Saúde (RAS)</a:t>
            </a:r>
            <a:r>
              <a:rPr lang="pt-BR" sz="1600" dirty="0"/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FE57AD3-A686-0C8E-8004-636B0BAC6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98897"/>
              </p:ext>
            </p:extLst>
          </p:nvPr>
        </p:nvGraphicFramePr>
        <p:xfrm>
          <a:off x="1099792" y="1212279"/>
          <a:ext cx="9992412" cy="4284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Implantar habilitar o Serviço de Atenção domiciliar PAD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 em funcionamento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Construir uma nova policlínica (Programa de Governo - TSE)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Obra da policlínica concluída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 meta para o ano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Reforma e ampliação do HMDRP, com ampliação da maternidade (Programa de Governo TSE)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Reforma e ampliação do HMDRP concluída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1.8.4.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Criação de UTI no HMDRP (Programa de Governo - TSE)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 de leitos de UTI criados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Meta cumprida em 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1.8.5.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Criação do Centro de Imagem Municipal anexo ao HMDRP (Programa de Governo - TSE)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Obra do Centro de Imagens concluída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 meta para o ano</a:t>
                      </a:r>
                    </a:p>
                    <a:p>
                      <a:pPr algn="ctr" fontAlgn="ctr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143081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BED0A7C-371E-BE26-A83D-76AC8CB8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9E89B-7EA6-5DC5-CA5C-B44F7C34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0284"/>
          </a:xfrm>
        </p:spPr>
        <p:txBody>
          <a:bodyPr>
            <a:normAutofit/>
          </a:bodyPr>
          <a:lstStyle/>
          <a:p>
            <a:r>
              <a:rPr lang="pt-BR" sz="3200" b="0" i="0" dirty="0">
                <a:solidFill>
                  <a:schemeClr val="tx1"/>
                </a:solidFill>
                <a:effectLst/>
                <a:latin typeface="Helvetica Neue"/>
              </a:rPr>
              <a:t>População estimada por sexo e faixa etária (2021)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21CE5F-01EE-5F26-23DC-C3499511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AD3CCE3-463E-4E7E-E3E0-7BE38EF17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08403"/>
              </p:ext>
            </p:extLst>
          </p:nvPr>
        </p:nvGraphicFramePr>
        <p:xfrm>
          <a:off x="1097280" y="1541658"/>
          <a:ext cx="5114984" cy="46515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54443">
                  <a:extLst>
                    <a:ext uri="{9D8B030D-6E8A-4147-A177-3AD203B41FA5}">
                      <a16:colId xmlns:a16="http://schemas.microsoft.com/office/drawing/2014/main" val="2270718733"/>
                    </a:ext>
                  </a:extLst>
                </a:gridCol>
                <a:gridCol w="1328622">
                  <a:extLst>
                    <a:ext uri="{9D8B030D-6E8A-4147-A177-3AD203B41FA5}">
                      <a16:colId xmlns:a16="http://schemas.microsoft.com/office/drawing/2014/main" val="1741710783"/>
                    </a:ext>
                  </a:extLst>
                </a:gridCol>
                <a:gridCol w="1353173">
                  <a:extLst>
                    <a:ext uri="{9D8B030D-6E8A-4147-A177-3AD203B41FA5}">
                      <a16:colId xmlns:a16="http://schemas.microsoft.com/office/drawing/2014/main" val="3599805070"/>
                    </a:ext>
                  </a:extLst>
                </a:gridCol>
                <a:gridCol w="1278746">
                  <a:extLst>
                    <a:ext uri="{9D8B030D-6E8A-4147-A177-3AD203B41FA5}">
                      <a16:colId xmlns:a16="http://schemas.microsoft.com/office/drawing/2014/main" val="522975630"/>
                    </a:ext>
                  </a:extLst>
                </a:gridCol>
              </a:tblGrid>
              <a:tr h="312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Faixa Etária</a:t>
                      </a:r>
                    </a:p>
                  </a:txBody>
                  <a:tcPr marL="47606" marR="47606" marT="47606" marB="476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Masculino</a:t>
                      </a:r>
                    </a:p>
                  </a:txBody>
                  <a:tcPr marL="47606" marR="47606" marT="47606" marB="476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Feminino</a:t>
                      </a:r>
                    </a:p>
                  </a:txBody>
                  <a:tcPr marL="47606" marR="47606" marT="47606" marB="476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</a:p>
                  </a:txBody>
                  <a:tcPr marL="47606" marR="47606" marT="47606" marB="47606" anchor="ctr"/>
                </a:tc>
                <a:extLst>
                  <a:ext uri="{0D108BD9-81ED-4DB2-BD59-A6C34878D82A}">
                    <a16:rowId xmlns:a16="http://schemas.microsoft.com/office/drawing/2014/main" val="1223334918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0 a 4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1299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1239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2538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63420822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5 a 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1220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1195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2415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3117656656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10 a 14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1093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1069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2162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598631998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15 a 19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1137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1152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2289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3347763095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20 a 29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2805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2857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5662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80730872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30 a 39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2540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2774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5314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4105800035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40 a 49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2563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2659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5222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3843698569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50 a 59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2320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2328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4648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3908159877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60 a 69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1492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1565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3057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2678534262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70 a 79 anos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604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683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1287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3633050697"/>
                  </a:ext>
                </a:extLst>
              </a:tr>
              <a:tr h="537459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80 anos e mais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192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274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dirty="0">
                          <a:effectLst/>
                        </a:rPr>
                        <a:t>466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1694960795"/>
                  </a:ext>
                </a:extLst>
              </a:tr>
              <a:tr h="312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dirty="0">
                          <a:effectLst/>
                        </a:rPr>
                        <a:t>Total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dirty="0">
                          <a:effectLst/>
                        </a:rPr>
                        <a:t>17265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dirty="0">
                          <a:effectLst/>
                        </a:rPr>
                        <a:t>17795</a:t>
                      </a:r>
                    </a:p>
                  </a:txBody>
                  <a:tcPr marL="47606" marR="47606" marT="47606" marB="47606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dirty="0">
                          <a:effectLst/>
                        </a:rPr>
                        <a:t>35060</a:t>
                      </a:r>
                    </a:p>
                  </a:txBody>
                  <a:tcPr marL="47606" marR="47606" marT="47606" marB="47606"/>
                </a:tc>
                <a:extLst>
                  <a:ext uri="{0D108BD9-81ED-4DB2-BD59-A6C34878D82A}">
                    <a16:rowId xmlns:a16="http://schemas.microsoft.com/office/drawing/2014/main" val="1789350047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88A0298C-0EB5-432C-3EC3-9D11E7FD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898" y="2868036"/>
            <a:ext cx="5311062" cy="11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3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4751E8F-2D10-C53D-C215-2A5611239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12867"/>
              </p:ext>
            </p:extLst>
          </p:nvPr>
        </p:nvGraphicFramePr>
        <p:xfrm>
          <a:off x="640135" y="315113"/>
          <a:ext cx="11097977" cy="193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79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624345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3015282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6679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309198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107783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1107783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1.8.6.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Manutenção do Centro de Imagens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Contrato de terceirização mantido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  <a:p>
                      <a:pPr algn="ctr" fontAlgn="ctr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1.8.7.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Ampliar a oferta de especialidades nas unidades de reabilitação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 de Especialidades/categoria profissional ofertadas em reabilitação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8A5AA08-4BC1-2B07-8C11-107A8420F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13778"/>
              </p:ext>
            </p:extLst>
          </p:nvPr>
        </p:nvGraphicFramePr>
        <p:xfrm>
          <a:off x="640134" y="3061857"/>
          <a:ext cx="11097978" cy="28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79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950155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689473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6679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309198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107783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1107783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297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1496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743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Fortalecer os fluxos de referência e contra referência na RAS municipal e desta com as RAS regional e Estadual, reduzindo o uso de documentos impressos e filas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central de regulação criada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6026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redução da fila de espera de exames de média e alta complexidade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exames na Regulação aguardando agendamento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1811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471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Viabilizar o transporte de pacientes de pacientes para tratamento para do domicílio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pacientes que solicitam TFD, transportados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31E6DB7-2937-2FD6-47F4-126F30388C41}"/>
              </a:ext>
            </a:extLst>
          </p:cNvPr>
          <p:cNvSpPr txBox="1"/>
          <p:nvPr/>
        </p:nvSpPr>
        <p:spPr>
          <a:xfrm>
            <a:off x="640135" y="2416848"/>
            <a:ext cx="11097977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1.9. Consolidar a Política de Regulação no âmbito municipal, ampliando, qualificando e integrando diferentes níveis de atenção na Rede de Atenção à Saúde (RAS)</a:t>
            </a:r>
            <a:r>
              <a:rPr lang="pt-BR" sz="1600" dirty="0"/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0BFCC0-40B4-2C7D-DEA3-6B3A1174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2CCD32-60ED-C8CD-0A9B-C0F5CE7F2F65}"/>
              </a:ext>
            </a:extLst>
          </p:cNvPr>
          <p:cNvSpPr txBox="1"/>
          <p:nvPr/>
        </p:nvSpPr>
        <p:spPr>
          <a:xfrm>
            <a:off x="1424965" y="1582382"/>
            <a:ext cx="9511748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1.10. Organizar a rede de saúde para o enfrentamento de emergências sanitárias </a:t>
            </a:r>
            <a:endParaRPr lang="pt-BR" sz="16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942F876-C4A9-4F4B-C5AD-B82AB092B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16931"/>
              </p:ext>
            </p:extLst>
          </p:nvPr>
        </p:nvGraphicFramePr>
        <p:xfrm>
          <a:off x="1184633" y="2353321"/>
          <a:ext cx="9992412" cy="2151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a ocorrência de casos de covid-19 em residentes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residentes notificados e confirmados com Covid-19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(notificados)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1.10.2.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Ampliar linha de cuidado de Covid-19 contemplando a reabilitação dos pacientes com sequelas da doença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proporção de pacientes com sequelas pós covid encaminhados para tratamento, atendidos na rede de saúde mental e/ou reabilitação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CF3A5F0-B769-1D49-218D-7E414B38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0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EFEB17D-F356-11A1-5986-237AEE27F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98273"/>
              </p:ext>
            </p:extLst>
          </p:nvPr>
        </p:nvGraphicFramePr>
        <p:xfrm>
          <a:off x="773594" y="1122229"/>
          <a:ext cx="10644809" cy="1004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4809">
                  <a:extLst>
                    <a:ext uri="{9D8B030D-6E8A-4147-A177-3AD203B41FA5}">
                      <a16:colId xmlns:a16="http://schemas.microsoft.com/office/drawing/2014/main" val="3760907484"/>
                    </a:ext>
                  </a:extLst>
                </a:gridCol>
              </a:tblGrid>
              <a:tr h="5168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Diretriz 2. Fortalecimento da Secretaria Municipal de Saúde na Gestão do SUS e na Governança Pública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83745"/>
                  </a:ext>
                </a:extLst>
              </a:tr>
              <a:tr h="3564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OBJETIVO 2.1. Fortalecer o processo de planejamento em Saúde como estratégia de integração da rede de saúde e otimização do uso e aplicação dos recursos disponíveis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12056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0522BCE-DB75-A6E2-5F35-D1555F629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54885"/>
              </p:ext>
            </p:extLst>
          </p:nvPr>
        </p:nvGraphicFramePr>
        <p:xfrm>
          <a:off x="1248879" y="2503751"/>
          <a:ext cx="9992412" cy="2353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83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362911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714904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870483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1787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97427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Elaborar os instrumentos de gestão do SUS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de documentos apresentados em tempo oportuno, conforme diretrizes legais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Atualizar o organograma da SECSA, atendendo as necessidades organizacionais atuais e considerando deliberações da VIII CMS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Organograma publicado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Publicado em 2022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01876C-1030-EB99-750C-C6D76BF3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7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214FFC-5E54-A2B4-9044-6C4CEA18A9F6}"/>
              </a:ext>
            </a:extLst>
          </p:cNvPr>
          <p:cNvSpPr txBox="1"/>
          <p:nvPr/>
        </p:nvSpPr>
        <p:spPr>
          <a:xfrm>
            <a:off x="574744" y="561420"/>
            <a:ext cx="11103732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2.2. Fortalecer a participação popular e o controle social nas políticas públicas de saúde.</a:t>
            </a:r>
            <a:r>
              <a:rPr lang="pt-BR" sz="1600" dirty="0"/>
              <a:t>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4882817-E41E-F427-ADA3-A1418FF37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409882"/>
              </p:ext>
            </p:extLst>
          </p:nvPr>
        </p:nvGraphicFramePr>
        <p:xfrm>
          <a:off x="546653" y="983067"/>
          <a:ext cx="11131824" cy="2236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742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632349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3024479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69742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313190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111161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1111161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377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1898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114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Garantir a estrutura do Conselho Municipal de Saúde (CES/RJ) para o seu pleno funcionamento.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de solicitações do CMS para execução de recursos financeiros com processos em andamento ou finalizados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5399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Participar e apoiar as atividades do Conselho Municipais de Saúde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Presença de representante da gestão municipal nas reuniões do CMS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4657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Viabilizar a realização da Conferência Municipal de Saúde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Conferência Municipal realizada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EFE4B063-3AED-E786-93B6-165C04425667}"/>
              </a:ext>
            </a:extLst>
          </p:cNvPr>
          <p:cNvSpPr txBox="1"/>
          <p:nvPr/>
        </p:nvSpPr>
        <p:spPr>
          <a:xfrm>
            <a:off x="574744" y="3528390"/>
            <a:ext cx="11131824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2.3. Fortalecer a Ouvidoria do SUS como um dos instrumentos de gestão e de avaliação do sistema de saúde pelos usuários</a:t>
            </a:r>
            <a:r>
              <a:rPr lang="pt-BR" sz="1600" dirty="0"/>
              <a:t> 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36153B7-FCEE-7B81-6253-D2C219930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96812"/>
              </p:ext>
            </p:extLst>
          </p:nvPr>
        </p:nvGraphicFramePr>
        <p:xfrm>
          <a:off x="574744" y="4222499"/>
          <a:ext cx="11103733" cy="1685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295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625705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3016845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67295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3098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108358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1108358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359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180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Elaborar relatórios quadrimestrais referentes aos atendimentos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relatórios elaborados no ano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5693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ouvidoria da saúde em funcionamento contínuo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Ouvidoria da Saúde mantida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FAA50E3-70D6-CB5F-69AB-51BF90AF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0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E94D1A4-7121-A14F-A0BE-52B5C6FAC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01443"/>
              </p:ext>
            </p:extLst>
          </p:nvPr>
        </p:nvGraphicFramePr>
        <p:xfrm>
          <a:off x="604628" y="1876484"/>
          <a:ext cx="10982738" cy="2962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004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4154556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276061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023731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42560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Constituir equipe de Controle e Avaliação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Equipe constituída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dirty="0">
                          <a:effectLst/>
                        </a:rPr>
                        <a:t>1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effectLst/>
                        </a:rPr>
                        <a:t>Número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Realizar o monitoramento de indicadores de produção SIA/SIH para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Relatório SIA/SIHD/SUS mensal extraído e analisado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Monitorar os contratos de prestação de serviços vigentes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Proporção de contratos monitorados por amostragem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dirty="0">
                          <a:solidFill>
                            <a:schemeClr val="bg1"/>
                          </a:solidFill>
                          <a:effectLst/>
                        </a:rPr>
                        <a:t>80,00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Proporção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47F966D-F626-F85F-1AEB-0581A6611C1A}"/>
              </a:ext>
            </a:extLst>
          </p:cNvPr>
          <p:cNvSpPr txBox="1"/>
          <p:nvPr/>
        </p:nvSpPr>
        <p:spPr>
          <a:xfrm>
            <a:off x="544131" y="1298886"/>
            <a:ext cx="11103733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0" i="0" dirty="0">
                <a:effectLst/>
                <a:latin typeface="Helvetica Neue"/>
              </a:rPr>
              <a:t> </a:t>
            </a:r>
            <a:r>
              <a:rPr lang="pt-BR" sz="1600" b="1" i="0" dirty="0">
                <a:effectLst/>
                <a:latin typeface="Helvetica Neue"/>
              </a:rPr>
              <a:t>OBJETIVO Nº 2.4</a:t>
            </a:r>
            <a:r>
              <a:rPr lang="pt-BR" sz="1600" b="0" i="0" dirty="0">
                <a:effectLst/>
                <a:latin typeface="Helvetica Neue"/>
              </a:rPr>
              <a:t> - Aprimorar os processos de contratualização, monitoramento e avaliação de serviços de saúde</a:t>
            </a:r>
            <a:endParaRPr lang="pt-BR" sz="16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42DAAD-419D-4604-9377-5C26F276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5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D78251-D2EF-9C7D-7261-2EC9FE340D4A}"/>
              </a:ext>
            </a:extLst>
          </p:cNvPr>
          <p:cNvSpPr txBox="1"/>
          <p:nvPr/>
        </p:nvSpPr>
        <p:spPr>
          <a:xfrm>
            <a:off x="544130" y="1685385"/>
            <a:ext cx="11103733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2.5.</a:t>
            </a:r>
            <a:r>
              <a:rPr lang="pt-BR" sz="1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Promover a educação permanente em saúde como estratégia de aprimoramento profissional e qualificação dos serviços de saúde prestados à população</a:t>
            </a:r>
            <a:r>
              <a:rPr lang="pt-BR" sz="1600" dirty="0"/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E3F388E-43EC-8CE5-7C61-A97B9E14C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18673"/>
              </p:ext>
            </p:extLst>
          </p:nvPr>
        </p:nvGraphicFramePr>
        <p:xfrm>
          <a:off x="544130" y="2541963"/>
          <a:ext cx="11103733" cy="2171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295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2625705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3016845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67295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309877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108358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1108358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189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Elaborar plano anual de Educação Permanente considerando demandas dos serviços de saúde e diretrizes da Conferência Municipal de Saúde (VIII CMS)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anual de EPS elaborado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Participar do planejamento e execução do plano regional de educação permanente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de participação nas reuniões da CIES/BL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73476C6-99EF-2EBC-3469-79B88E51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11AFBEB-4F5F-19CA-24DE-CA993F146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22597"/>
              </p:ext>
            </p:extLst>
          </p:nvPr>
        </p:nvGraphicFramePr>
        <p:xfrm>
          <a:off x="604631" y="1122340"/>
          <a:ext cx="10982738" cy="4743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004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4154556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276061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023731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42560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2.6.1.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Prover informação confiável acerca da validade e disponibilidade dos itens em estoque com o objetivo de subsidiar o planejamento de aquisição de insumos, minimizando as perdas e desabastecimento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sistema informatizado confiável implantado e mantido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 programada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Autonomia plena do FMS (VIII CMS)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FMS realizando ciclo completo de aquisição insumos, bens e serviços (compra, contrato, empenho e pagamento)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registro e controle dos bens patrimoniados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Relatório anual elaborado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2.6.4.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a informatização das unidades básicas de saúde por meio de sistema informatizado com prontuário eletrônico e que tenha interface com os diversos sistemas de informação do Ministério da Saúde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 de unidades básicas de saúde que utilizam prontuário eletrônico, com sistema de informação implantado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03361"/>
                  </a:ext>
                </a:extLst>
              </a:tr>
              <a:tr h="50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2.6.5.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Dispor de equipamentos, insumos e assistência técnica de informática para atender as necessidades de ampliação, de reposição e de solução de problemas técnicos das unidades da Secretaria de Saúde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 mantido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14308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9E7741F-281D-3175-A53B-EF6733CAB65B}"/>
              </a:ext>
            </a:extLst>
          </p:cNvPr>
          <p:cNvSpPr txBox="1"/>
          <p:nvPr/>
        </p:nvSpPr>
        <p:spPr>
          <a:xfrm>
            <a:off x="604631" y="545748"/>
            <a:ext cx="10982738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2.6. Aperfeiçoamento e modernização da gestão organizacional</a:t>
            </a:r>
            <a:endParaRPr lang="pt-BR" sz="16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08E2C24-8D07-5D13-1EEE-E34251A0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D2C156A-C19A-310F-FB2A-27BA85A239CF}"/>
              </a:ext>
            </a:extLst>
          </p:cNvPr>
          <p:cNvSpPr txBox="1"/>
          <p:nvPr/>
        </p:nvSpPr>
        <p:spPr>
          <a:xfrm>
            <a:off x="604631" y="1554416"/>
            <a:ext cx="10982738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 2.7. Modernizar a gestão organizacional, para a valorização das pessoas e qualificação dos processos de trabalho.</a:t>
            </a:r>
            <a:r>
              <a:rPr lang="pt-BR" sz="1600" dirty="0"/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E9197E-9493-AF18-7D72-5822C8EF8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70891"/>
              </p:ext>
            </p:extLst>
          </p:nvPr>
        </p:nvGraphicFramePr>
        <p:xfrm>
          <a:off x="604631" y="2376105"/>
          <a:ext cx="10982738" cy="3140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004">
                  <a:extLst>
                    <a:ext uri="{9D8B030D-6E8A-4147-A177-3AD203B41FA5}">
                      <a16:colId xmlns:a16="http://schemas.microsoft.com/office/drawing/2014/main" val="4268068253"/>
                    </a:ext>
                  </a:extLst>
                </a:gridCol>
                <a:gridCol w="4154556">
                  <a:extLst>
                    <a:ext uri="{9D8B030D-6E8A-4147-A177-3AD203B41FA5}">
                      <a16:colId xmlns:a16="http://schemas.microsoft.com/office/drawing/2014/main" val="2961792893"/>
                    </a:ext>
                  </a:extLst>
                </a:gridCol>
                <a:gridCol w="2276061">
                  <a:extLst>
                    <a:ext uri="{9D8B030D-6E8A-4147-A177-3AD203B41FA5}">
                      <a16:colId xmlns:a16="http://schemas.microsoft.com/office/drawing/2014/main" val="159677513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506409055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3036773499"/>
                    </a:ext>
                  </a:extLst>
                </a:gridCol>
                <a:gridCol w="1023731">
                  <a:extLst>
                    <a:ext uri="{9D8B030D-6E8A-4147-A177-3AD203B41FA5}">
                      <a16:colId xmlns:a16="http://schemas.microsoft.com/office/drawing/2014/main" val="2758235177"/>
                    </a:ext>
                  </a:extLst>
                </a:gridCol>
                <a:gridCol w="942560">
                  <a:extLst>
                    <a:ext uri="{9D8B030D-6E8A-4147-A177-3AD203B41FA5}">
                      <a16:colId xmlns:a16="http://schemas.microsoft.com/office/drawing/2014/main" val="162734515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Nº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Descrição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Indicador para monitoramento e avaliação da 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Plano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(22-25)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Unidade de Medida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Meta Prevista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72205"/>
                  </a:ext>
                </a:extLst>
              </a:tr>
              <a:tr h="21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1º Q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1258"/>
                  </a:ext>
                </a:extLst>
              </a:tr>
              <a:tr h="64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2.7.1.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</a:rPr>
                        <a:t>Adequação do quadro de servidores da Secretaria de Saúde de acordo com as necessidades dos serviços implantados (VIII CMS)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</a:rPr>
                        <a:t>Mapeamento da necessidade de servidores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effectLst/>
                        </a:rPr>
                        <a:t>4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effectLst/>
                        </a:rPr>
                        <a:t>Número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2178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8755"/>
                  </a:ext>
                </a:extLst>
              </a:tr>
              <a:tr h="864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2.7.2.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</a:rPr>
                        <a:t>Desenvolver em articulação com a EPS, Saúde do trabalhador, Saúde do Servidor e Saúde mental plano de ações de promoção e atenção à saúde mental do trabalhador da saúde (VIII CMS)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</a:rPr>
                        <a:t>Plano de ações elaborado e implantado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effectLst/>
                        </a:rPr>
                        <a:t>1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Número</a:t>
                      </a:r>
                    </a:p>
                    <a:p>
                      <a:pPr algn="ctr" fontAlgn="t"/>
                      <a:endParaRPr lang="pt-BR" sz="1400" dirty="0">
                        <a:effectLst/>
                      </a:endParaRP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effectLst/>
                        </a:rPr>
                        <a:t>1</a:t>
                      </a:r>
                    </a:p>
                  </a:txBody>
                  <a:tcPr marL="60960" marR="60960" marT="60960" marB="60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07475"/>
                  </a:ext>
                </a:extLst>
              </a:tr>
              <a:tr h="676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2.7.3.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Elaborar Plano de Cargos, Carreira e Salários - PCCS dos trabalhadores da saúde para compor o PCCS funcionalismo público municipal (Plano de Governo TCE e VIII CMS)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Plano PCCS dos trabalhadores elaborado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</a:p>
                  </a:txBody>
                  <a:tcPr marL="60960" marR="6096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 andamento pela Administração Municipal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40888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929C60-851D-6BD2-95F5-61BF50F2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41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84B8F1F-EA7D-440C-B1AC-05EF5276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245" y="1371129"/>
            <a:ext cx="8099508" cy="825317"/>
          </a:xfrm>
        </p:spPr>
        <p:txBody>
          <a:bodyPr>
            <a:normAutofit/>
          </a:bodyPr>
          <a:lstStyle/>
          <a:p>
            <a:r>
              <a:rPr lang="pt-BR" sz="5400" b="0" i="0" dirty="0">
                <a:effectLst/>
                <a:latin typeface="Helvetica Neue"/>
              </a:rPr>
              <a:t>Auditorias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E5163B-FB76-9D2B-D3B5-375DBA51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48</a:t>
            </a:fld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5E74D3-C784-43B0-403F-7AB4EC6D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51" y="729742"/>
            <a:ext cx="4005996" cy="20605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52E41E4-A41E-2EEF-4986-F1E271F18DF7}"/>
              </a:ext>
            </a:extLst>
          </p:cNvPr>
          <p:cNvSpPr txBox="1"/>
          <p:nvPr/>
        </p:nvSpPr>
        <p:spPr>
          <a:xfrm>
            <a:off x="3169763" y="4826772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Helvetica Neue"/>
              </a:rPr>
              <a:t>TCE-RJ Termo de solicitação e informação de documentos nº 4. Fiscalização 23/2024 - PROGRAMA NACIONAL DE IMUNIZAÇÃO</a:t>
            </a:r>
          </a:p>
        </p:txBody>
      </p:sp>
    </p:spTree>
    <p:extLst>
      <p:ext uri="{BB962C8B-B14F-4D97-AF65-F5344CB8AC3E}">
        <p14:creationId xmlns:p14="http://schemas.microsoft.com/office/powerpoint/2010/main" val="3374127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0E1CE41-B8A4-4729-9E9A-12247C72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60320"/>
            <a:ext cx="8092440" cy="1737360"/>
          </a:xfrm>
        </p:spPr>
        <p:txBody>
          <a:bodyPr>
            <a:normAutofit/>
          </a:bodyPr>
          <a:lstStyle/>
          <a:p>
            <a:r>
              <a:rPr lang="pt-BR" sz="5400" b="0" i="0" dirty="0">
                <a:effectLst/>
                <a:latin typeface="Helvetica Neue"/>
              </a:rPr>
              <a:t>Execução Orçamentária e Financeira</a:t>
            </a:r>
            <a:endParaRPr lang="pt-BR" sz="54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9D096C-F708-47FD-BF2B-6B32F5A70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6CD5897-1CD1-BC53-6B8E-9D0DEA71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49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6F4F58-B573-E7C6-85A2-08D575DC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409" y="5652554"/>
            <a:ext cx="1280271" cy="6401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1E9103-013C-CB5A-85AE-21973359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12" y="395097"/>
            <a:ext cx="3391588" cy="22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0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8DF590B-AD33-9E07-59AA-44EF2929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A8F657-1238-E5D3-24D3-4863DA7F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8" y="419494"/>
            <a:ext cx="11050542" cy="26673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F148CD3-BBF4-8BBE-61BF-F229E1F5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58" y="3279860"/>
            <a:ext cx="11506683" cy="2904124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A67B384-526B-A94B-260C-E560F299DB14}"/>
              </a:ext>
            </a:extLst>
          </p:cNvPr>
          <p:cNvSpPr/>
          <p:nvPr/>
        </p:nvSpPr>
        <p:spPr>
          <a:xfrm rot="18738464">
            <a:off x="8845460" y="5788039"/>
            <a:ext cx="1396297" cy="791889"/>
          </a:xfrm>
          <a:prstGeom prst="rightArrow">
            <a:avLst/>
          </a:prstGeom>
          <a:solidFill>
            <a:srgbClr val="FC0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419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FD47AA-1BA8-A0C7-37A3-F4D14D27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3678C3-1A4F-C49B-88CD-2EE20A14A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88793"/>
              </p:ext>
            </p:extLst>
          </p:nvPr>
        </p:nvGraphicFramePr>
        <p:xfrm>
          <a:off x="256297" y="689159"/>
          <a:ext cx="11475939" cy="27806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52134">
                  <a:extLst>
                    <a:ext uri="{9D8B030D-6E8A-4147-A177-3AD203B41FA5}">
                      <a16:colId xmlns:a16="http://schemas.microsoft.com/office/drawing/2014/main" val="3962196668"/>
                    </a:ext>
                  </a:extLst>
                </a:gridCol>
                <a:gridCol w="1112363">
                  <a:extLst>
                    <a:ext uri="{9D8B030D-6E8A-4147-A177-3AD203B41FA5}">
                      <a16:colId xmlns:a16="http://schemas.microsoft.com/office/drawing/2014/main" val="1025072034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40932888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598753120"/>
                    </a:ext>
                  </a:extLst>
                </a:gridCol>
                <a:gridCol w="1134097">
                  <a:extLst>
                    <a:ext uri="{9D8B030D-6E8A-4147-A177-3AD203B41FA5}">
                      <a16:colId xmlns:a16="http://schemas.microsoft.com/office/drawing/2014/main" val="3302862828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val="15474846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952671328"/>
                    </a:ext>
                  </a:extLst>
                </a:gridCol>
                <a:gridCol w="1303780">
                  <a:extLst>
                    <a:ext uri="{9D8B030D-6E8A-4147-A177-3AD203B41FA5}">
                      <a16:colId xmlns:a16="http://schemas.microsoft.com/office/drawing/2014/main" val="979701235"/>
                    </a:ext>
                  </a:extLst>
                </a:gridCol>
                <a:gridCol w="28280">
                  <a:extLst>
                    <a:ext uri="{9D8B030D-6E8A-4147-A177-3AD203B41FA5}">
                      <a16:colId xmlns:a16="http://schemas.microsoft.com/office/drawing/2014/main" val="32313850"/>
                    </a:ext>
                  </a:extLst>
                </a:gridCol>
                <a:gridCol w="480767">
                  <a:extLst>
                    <a:ext uri="{9D8B030D-6E8A-4147-A177-3AD203B41FA5}">
                      <a16:colId xmlns:a16="http://schemas.microsoft.com/office/drawing/2014/main" val="2804979149"/>
                    </a:ext>
                  </a:extLst>
                </a:gridCol>
                <a:gridCol w="725864">
                  <a:extLst>
                    <a:ext uri="{9D8B030D-6E8A-4147-A177-3AD203B41FA5}">
                      <a16:colId xmlns:a16="http://schemas.microsoft.com/office/drawing/2014/main" val="1913083758"/>
                    </a:ext>
                  </a:extLst>
                </a:gridCol>
                <a:gridCol w="136690">
                  <a:extLst>
                    <a:ext uri="{9D8B030D-6E8A-4147-A177-3AD203B41FA5}">
                      <a16:colId xmlns:a16="http://schemas.microsoft.com/office/drawing/2014/main" val="1446654155"/>
                    </a:ext>
                  </a:extLst>
                </a:gridCol>
                <a:gridCol w="30503">
                  <a:extLst>
                    <a:ext uri="{9D8B030D-6E8A-4147-A177-3AD203B41FA5}">
                      <a16:colId xmlns:a16="http://schemas.microsoft.com/office/drawing/2014/main" val="2291328498"/>
                    </a:ext>
                  </a:extLst>
                </a:gridCol>
                <a:gridCol w="275884">
                  <a:extLst>
                    <a:ext uri="{9D8B030D-6E8A-4147-A177-3AD203B41FA5}">
                      <a16:colId xmlns:a16="http://schemas.microsoft.com/office/drawing/2014/main" val="3601200428"/>
                    </a:ext>
                  </a:extLst>
                </a:gridCol>
                <a:gridCol w="608588">
                  <a:extLst>
                    <a:ext uri="{9D8B030D-6E8A-4147-A177-3AD203B41FA5}">
                      <a16:colId xmlns:a16="http://schemas.microsoft.com/office/drawing/2014/main" val="2231009770"/>
                    </a:ext>
                  </a:extLst>
                </a:gridCol>
              </a:tblGrid>
              <a:tr h="220337">
                <a:tc rowSpan="2">
                  <a:txBody>
                    <a:bodyPr/>
                    <a:lstStyle/>
                    <a:p>
                      <a:pPr marL="101600"/>
                      <a:r>
                        <a:rPr lang="pt-BR" sz="1400" dirty="0">
                          <a:effectLst/>
                        </a:rPr>
                        <a:t>DESPESAS COM AÇÕES E SERVIÇOS PÚBLICOS DE SAÚDE (ASPS) – POR SUBFUNÇÃO E CATEGORIA ECONÔMICA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DOTAÇÃO INICIAL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DOTAÇÃO ATUALIZADA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53340" algn="r">
                        <a:lnSpc>
                          <a:spcPts val="960"/>
                        </a:lnSpc>
                      </a:pPr>
                      <a:r>
                        <a:rPr lang="pt-BR" sz="1400" dirty="0">
                          <a:effectLst/>
                        </a:rPr>
                        <a:t>DESPESAS EMPENHADAS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2075" algn="r">
                        <a:lnSpc>
                          <a:spcPts val="960"/>
                        </a:lnSpc>
                      </a:pPr>
                      <a:r>
                        <a:rPr lang="pt-BR" sz="1400" dirty="0">
                          <a:effectLst/>
                        </a:rPr>
                        <a:t>DESPESAS LIQUIDADAS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193040" algn="r">
                        <a:lnSpc>
                          <a:spcPts val="960"/>
                        </a:lnSpc>
                      </a:pPr>
                      <a:r>
                        <a:rPr lang="pt-BR" sz="1400">
                          <a:effectLst/>
                        </a:rPr>
                        <a:t>DESPESAS PAGAS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14557"/>
                  </a:ext>
                </a:extLst>
              </a:tr>
              <a:tr h="6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ts val="980"/>
                        </a:lnSpc>
                      </a:pPr>
                      <a:r>
                        <a:rPr lang="pt-BR" sz="1400">
                          <a:effectLst/>
                        </a:rPr>
                        <a:t>Até o bimestre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% (d/c) x 100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ts val="980"/>
                        </a:lnSpc>
                      </a:pPr>
                      <a:r>
                        <a:rPr lang="pt-BR" sz="1400">
                          <a:effectLst/>
                        </a:rPr>
                        <a:t>Até o bimestre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% (e/c) x 100</a:t>
                      </a:r>
                    </a:p>
                    <a:p>
                      <a:pPr algn="r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r">
                        <a:lnSpc>
                          <a:spcPts val="980"/>
                        </a:lnSpc>
                      </a:pPr>
                      <a:r>
                        <a:rPr lang="pt-BR" sz="1400" dirty="0">
                          <a:effectLst/>
                        </a:rPr>
                        <a:t>Até o bimestre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% (f/c) x 100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8045645"/>
                  </a:ext>
                </a:extLst>
              </a:tr>
              <a:tr h="185083"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396240" algn="r">
                        <a:lnSpc>
                          <a:spcPts val="540"/>
                        </a:lnSpc>
                      </a:pPr>
                      <a:r>
                        <a:rPr lang="pt-BR" sz="1400" dirty="0">
                          <a:effectLst/>
                        </a:rPr>
                        <a:t>(c)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28806"/>
                  </a:ext>
                </a:extLst>
              </a:tr>
              <a:tr h="78991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ts val="660"/>
                        </a:lnSpc>
                      </a:pPr>
                      <a:r>
                        <a:rPr lang="pt-BR" sz="1400">
                          <a:effectLst/>
                        </a:rPr>
                        <a:t>(d)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ts val="660"/>
                        </a:lnSpc>
                      </a:pPr>
                      <a:r>
                        <a:rPr lang="pt-BR" sz="1400" dirty="0">
                          <a:effectLst/>
                        </a:rPr>
                        <a:t>(e)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6510" algn="r">
                        <a:lnSpc>
                          <a:spcPts val="660"/>
                        </a:lnSpc>
                      </a:pPr>
                      <a:r>
                        <a:rPr lang="pt-BR" sz="1400">
                          <a:effectLst/>
                        </a:rPr>
                        <a:t>(f)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R="16510" algn="r">
                        <a:lnSpc>
                          <a:spcPts val="66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9768437"/>
                  </a:ext>
                </a:extLst>
              </a:tr>
              <a:tr h="251185">
                <a:tc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</a:rPr>
                        <a:t>ATENÇÃO BÁSICA (IV)</a:t>
                      </a:r>
                    </a:p>
                    <a:p>
                      <a:pPr marL="25400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14.496.196,25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14.496.196,25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14.496.196,25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100,00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7.198.946,74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49,66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7.198.946,74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49,66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4205534"/>
                  </a:ext>
                </a:extLst>
              </a:tr>
              <a:tr h="251185">
                <a:tc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</a:rPr>
                        <a:t>ASSISTÊNCIA HOSPITALAR E AMBULATORIAL (V)</a:t>
                      </a:r>
                    </a:p>
                    <a:p>
                      <a:pPr marL="25400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46.904.719,74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45.514.753,32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45.513.253,32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99,99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25.591.982,31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56,22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25.591.982,31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56,22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6449599"/>
                  </a:ext>
                </a:extLst>
              </a:tr>
              <a:tr h="251185">
                <a:tc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</a:rPr>
                        <a:t>SUPORTE PROFILÁTICO E TERAPÊUTICO (VI)</a:t>
                      </a:r>
                    </a:p>
                    <a:p>
                      <a:pPr marL="25400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3219977"/>
                  </a:ext>
                </a:extLst>
              </a:tr>
              <a:tr h="251185">
                <a:tc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</a:rPr>
                        <a:t>VIGILÂNCIA SANITÁRIA (VII)</a:t>
                      </a:r>
                    </a:p>
                    <a:p>
                      <a:pPr marL="25400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730283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541E136-97EE-6124-0B3D-4B89A9E22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31245"/>
              </p:ext>
            </p:extLst>
          </p:nvPr>
        </p:nvGraphicFramePr>
        <p:xfrm>
          <a:off x="256297" y="3469816"/>
          <a:ext cx="11475939" cy="15715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67293">
                  <a:extLst>
                    <a:ext uri="{9D8B030D-6E8A-4147-A177-3AD203B41FA5}">
                      <a16:colId xmlns:a16="http://schemas.microsoft.com/office/drawing/2014/main" val="364410683"/>
                    </a:ext>
                  </a:extLst>
                </a:gridCol>
                <a:gridCol w="75415">
                  <a:extLst>
                    <a:ext uri="{9D8B030D-6E8A-4147-A177-3AD203B41FA5}">
                      <a16:colId xmlns:a16="http://schemas.microsoft.com/office/drawing/2014/main" val="3042727806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2845525350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1988173970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410725841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188799823"/>
                    </a:ext>
                  </a:extLst>
                </a:gridCol>
                <a:gridCol w="691038">
                  <a:extLst>
                    <a:ext uri="{9D8B030D-6E8A-4147-A177-3AD203B41FA5}">
                      <a16:colId xmlns:a16="http://schemas.microsoft.com/office/drawing/2014/main" val="23645022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883263186"/>
                    </a:ext>
                  </a:extLst>
                </a:gridCol>
                <a:gridCol w="587342">
                  <a:extLst>
                    <a:ext uri="{9D8B030D-6E8A-4147-A177-3AD203B41FA5}">
                      <a16:colId xmlns:a16="http://schemas.microsoft.com/office/drawing/2014/main" val="278076522"/>
                    </a:ext>
                  </a:extLst>
                </a:gridCol>
                <a:gridCol w="735290">
                  <a:extLst>
                    <a:ext uri="{9D8B030D-6E8A-4147-A177-3AD203B41FA5}">
                      <a16:colId xmlns:a16="http://schemas.microsoft.com/office/drawing/2014/main" val="2533206070"/>
                    </a:ext>
                  </a:extLst>
                </a:gridCol>
                <a:gridCol w="65988">
                  <a:extLst>
                    <a:ext uri="{9D8B030D-6E8A-4147-A177-3AD203B41FA5}">
                      <a16:colId xmlns:a16="http://schemas.microsoft.com/office/drawing/2014/main" val="231799349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340081187"/>
                    </a:ext>
                  </a:extLst>
                </a:gridCol>
                <a:gridCol w="389380">
                  <a:extLst>
                    <a:ext uri="{9D8B030D-6E8A-4147-A177-3AD203B41FA5}">
                      <a16:colId xmlns:a16="http://schemas.microsoft.com/office/drawing/2014/main" val="427059935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50460074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893833792"/>
                    </a:ext>
                  </a:extLst>
                </a:gridCol>
                <a:gridCol w="1108479">
                  <a:extLst>
                    <a:ext uri="{9D8B030D-6E8A-4147-A177-3AD203B41FA5}">
                      <a16:colId xmlns:a16="http://schemas.microsoft.com/office/drawing/2014/main" val="2001969133"/>
                    </a:ext>
                  </a:extLst>
                </a:gridCol>
                <a:gridCol w="646529">
                  <a:extLst>
                    <a:ext uri="{9D8B030D-6E8A-4147-A177-3AD203B41FA5}">
                      <a16:colId xmlns:a16="http://schemas.microsoft.com/office/drawing/2014/main" val="2116813745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marL="25400">
                        <a:lnSpc>
                          <a:spcPts val="1080"/>
                        </a:lnSpc>
                      </a:pPr>
                      <a:r>
                        <a:rPr lang="pt-BR" sz="1400" dirty="0">
                          <a:effectLst/>
                        </a:rPr>
                        <a:t>VIGILÂNCIA EPIDEMIOLÓGICA (VIII)</a:t>
                      </a:r>
                    </a:p>
                    <a:p>
                      <a:pPr marL="25400">
                        <a:lnSpc>
                          <a:spcPts val="108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2.866.445,42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2.734.613,22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2.734.613,22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100,00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2.665.125,99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97,45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2.665.125,99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</a:pPr>
                      <a:r>
                        <a:rPr lang="pt-BR" sz="1400">
                          <a:effectLst/>
                        </a:rPr>
                        <a:t>97,45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054742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</a:rPr>
                        <a:t>ALIMENTAÇÃO E NUTRIÇÃO (IX)</a:t>
                      </a:r>
                    </a:p>
                    <a:p>
                      <a:pPr marL="25400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58454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</a:rPr>
                        <a:t>OUTRAS SUBFUNÇÕES (X)</a:t>
                      </a:r>
                    </a:p>
                    <a:p>
                      <a:pPr marL="25400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11.612.504,90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11.805.303,52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11.805.003,52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99,99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9.012.649,76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76,34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400">
                          <a:effectLst/>
                        </a:rPr>
                        <a:t>9.012.649,76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76,34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47807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25400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TOTAL (XI) = (IV + V + VI + VII + VIII + IX + X)</a:t>
                      </a:r>
                    </a:p>
                    <a:p>
                      <a:pPr marL="25400"/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75.879.866,31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74.550.866,31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74.549.066,31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99,99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44.468.704,80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59,64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44.468.704,80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59,64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815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206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1B14B97-0E11-F248-4691-5FCFEA4D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DB7A8DB-4D84-2C20-F217-19EE99309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16820"/>
              </p:ext>
            </p:extLst>
          </p:nvPr>
        </p:nvGraphicFramePr>
        <p:xfrm>
          <a:off x="588476" y="697311"/>
          <a:ext cx="11208186" cy="4750453"/>
        </p:xfrm>
        <a:graphic>
          <a:graphicData uri="http://schemas.openxmlformats.org/drawingml/2006/table">
            <a:tbl>
              <a:tblPr/>
              <a:tblGrid>
                <a:gridCol w="7113223">
                  <a:extLst>
                    <a:ext uri="{9D8B030D-6E8A-4147-A177-3AD203B41FA5}">
                      <a16:colId xmlns:a16="http://schemas.microsoft.com/office/drawing/2014/main" val="181429824"/>
                    </a:ext>
                  </a:extLst>
                </a:gridCol>
                <a:gridCol w="160256">
                  <a:extLst>
                    <a:ext uri="{9D8B030D-6E8A-4147-A177-3AD203B41FA5}">
                      <a16:colId xmlns:a16="http://schemas.microsoft.com/office/drawing/2014/main" val="171812673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15686508"/>
                    </a:ext>
                  </a:extLst>
                </a:gridCol>
                <a:gridCol w="870577">
                  <a:extLst>
                    <a:ext uri="{9D8B030D-6E8A-4147-A177-3AD203B41FA5}">
                      <a16:colId xmlns:a16="http://schemas.microsoft.com/office/drawing/2014/main" val="2376804679"/>
                    </a:ext>
                  </a:extLst>
                </a:gridCol>
                <a:gridCol w="496372">
                  <a:extLst>
                    <a:ext uri="{9D8B030D-6E8A-4147-A177-3AD203B41FA5}">
                      <a16:colId xmlns:a16="http://schemas.microsoft.com/office/drawing/2014/main" val="41536159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792195745"/>
                    </a:ext>
                  </a:extLst>
                </a:gridCol>
                <a:gridCol w="102422">
                  <a:extLst>
                    <a:ext uri="{9D8B030D-6E8A-4147-A177-3AD203B41FA5}">
                      <a16:colId xmlns:a16="http://schemas.microsoft.com/office/drawing/2014/main" val="118864696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98185155"/>
                    </a:ext>
                  </a:extLst>
                </a:gridCol>
                <a:gridCol w="344241">
                  <a:extLst>
                    <a:ext uri="{9D8B030D-6E8A-4147-A177-3AD203B41FA5}">
                      <a16:colId xmlns:a16="http://schemas.microsoft.com/office/drawing/2014/main" val="2606068693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669429329"/>
                    </a:ext>
                  </a:extLst>
                </a:gridCol>
                <a:gridCol w="294969">
                  <a:extLst>
                    <a:ext uri="{9D8B030D-6E8A-4147-A177-3AD203B41FA5}">
                      <a16:colId xmlns:a16="http://schemas.microsoft.com/office/drawing/2014/main" val="1293851286"/>
                    </a:ext>
                  </a:extLst>
                </a:gridCol>
                <a:gridCol w="37707">
                  <a:extLst>
                    <a:ext uri="{9D8B030D-6E8A-4147-A177-3AD203B41FA5}">
                      <a16:colId xmlns:a16="http://schemas.microsoft.com/office/drawing/2014/main" val="3468672465"/>
                    </a:ext>
                  </a:extLst>
                </a:gridCol>
                <a:gridCol w="184378">
                  <a:extLst>
                    <a:ext uri="{9D8B030D-6E8A-4147-A177-3AD203B41FA5}">
                      <a16:colId xmlns:a16="http://schemas.microsoft.com/office/drawing/2014/main" val="2758461273"/>
                    </a:ext>
                  </a:extLst>
                </a:gridCol>
                <a:gridCol w="59408">
                  <a:extLst>
                    <a:ext uri="{9D8B030D-6E8A-4147-A177-3AD203B41FA5}">
                      <a16:colId xmlns:a16="http://schemas.microsoft.com/office/drawing/2014/main" val="1603674464"/>
                    </a:ext>
                  </a:extLst>
                </a:gridCol>
                <a:gridCol w="910014">
                  <a:extLst>
                    <a:ext uri="{9D8B030D-6E8A-4147-A177-3AD203B41FA5}">
                      <a16:colId xmlns:a16="http://schemas.microsoft.com/office/drawing/2014/main" val="2413633366"/>
                    </a:ext>
                  </a:extLst>
                </a:gridCol>
              </a:tblGrid>
              <a:tr h="180390">
                <a:tc gridSpan="3">
                  <a:txBody>
                    <a:bodyPr/>
                    <a:lstStyle/>
                    <a:p>
                      <a:pPr marL="2645410" algn="ctr">
                        <a:lnSpc>
                          <a:spcPts val="80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APURAÇÃO DO CUMPRIMENTO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DESPESAS PAGAS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7159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3534410" algn="ctr">
                        <a:lnSpc>
                          <a:spcPts val="71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 LIMITE MÍNIMO PARA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534410" algn="ctr">
                        <a:lnSpc>
                          <a:spcPts val="715"/>
                        </a:lnSpc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534410" algn="ctr">
                        <a:lnSpc>
                          <a:spcPts val="715"/>
                        </a:lnSpc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</a:pPr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EMPENHADAS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4445" algn="ctr">
                        <a:lnSpc>
                          <a:spcPts val="71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LIQUIDADAS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72349"/>
                  </a:ext>
                </a:extLst>
              </a:tr>
              <a:tr h="774441">
                <a:tc>
                  <a:txBody>
                    <a:bodyPr/>
                    <a:lstStyle/>
                    <a:p>
                      <a:pPr marL="3534410" algn="ctr">
                        <a:lnSpc>
                          <a:spcPts val="1000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APLICAÇÃO EM ASPS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534410" algn="ctr">
                        <a:lnSpc>
                          <a:spcPts val="1000"/>
                        </a:lnSpc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534410" algn="ctr">
                        <a:lnSpc>
                          <a:spcPts val="1000"/>
                        </a:lnSpc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228600" algn="ctr">
                        <a:lnSpc>
                          <a:spcPts val="1000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182245" algn="ctr">
                        <a:lnSpc>
                          <a:spcPts val="1000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9720" algn="r">
                        <a:lnSpc>
                          <a:spcPts val="780"/>
                        </a:lnSpc>
                      </a:pPr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4758"/>
                  </a:ext>
                </a:extLst>
              </a:tr>
              <a:tr h="252247">
                <a:tc>
                  <a:txBody>
                    <a:bodyPr/>
                    <a:lstStyle/>
                    <a:p>
                      <a:pPr marL="25400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 das Despesas com ASPS (XII) = (XI)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74.549.066,31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4445" algn="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44.468.704,80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44.468.704,80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25620"/>
                  </a:ext>
                </a:extLst>
              </a:tr>
              <a:tr h="252247">
                <a:tc>
                  <a:txBody>
                    <a:bodyPr/>
                    <a:lstStyle/>
                    <a:p>
                      <a:pPr marL="25400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(-) Restos a Pagar Inscritos Indevidamente sem Disponibilidade Financeira (XIII)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2700"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4445"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080183"/>
                  </a:ext>
                </a:extLst>
              </a:tr>
              <a:tr h="252247">
                <a:tc gridSpan="3">
                  <a:txBody>
                    <a:bodyPr/>
                    <a:lstStyle/>
                    <a:p>
                      <a:pPr marL="25400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(-) Despesas Custeadas com Recursos Vinculados à Parcela do Percentual Mínimo que não foi Aplicada em ASPS em Exercícios Anteriores (XIV)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2700"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4445"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82998"/>
                  </a:ext>
                </a:extLst>
              </a:tr>
              <a:tr h="252247"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(-) Despesas Custeadas com Disponibilidade de Caixa Vinculada aos Restos a Pagar Cancelados (XV)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2700" algn="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4445"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593519"/>
                  </a:ext>
                </a:extLst>
              </a:tr>
              <a:tr h="252247"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(=) VALOR APLICADO EM ASPS (XVI) = (XII - XIII - XIV - XV)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74.549.066,31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4445"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44.468.704,80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44.468.704,80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04855"/>
                  </a:ext>
                </a:extLst>
              </a:tr>
              <a:tr h="252247"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 Mínima a ser Aplicada em ASPS (XVII) = (III) x 15% (LC 141/2012)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25.030.266,39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95500"/>
                  </a:ext>
                </a:extLst>
              </a:tr>
              <a:tr h="252247"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 Mínima a ser Aplicada em ASPS (XVII) = (III) x % (Lei Orgânica Municipal)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653160"/>
                  </a:ext>
                </a:extLst>
              </a:tr>
              <a:tr h="252247"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Diferença entre o Valor Aplicado e a Despesa Mínima a ser Aplicada (XVIII) = (XVI (d ou e) - XVII)1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R="12700"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49.518.799,92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R="12700" algn="r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4445"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19.438.438,41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19.438.438,41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19.438.438,41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87881"/>
                  </a:ext>
                </a:extLst>
              </a:tr>
              <a:tr h="252247">
                <a:tc gridSpan="2">
                  <a:txBody>
                    <a:bodyPr/>
                    <a:lstStyle/>
                    <a:p>
                      <a:pPr marL="25400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Limite não Cumprido (XIX) = (XVIII) (Quando valor for inferior a zero)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5400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12700" algn="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R="12700" algn="r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4445" algn="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62040"/>
                  </a:ext>
                </a:extLst>
              </a:tr>
              <a:tr h="252247">
                <a:tc gridSpan="3">
                  <a:txBody>
                    <a:bodyPr/>
                    <a:lstStyle/>
                    <a:p>
                      <a:pPr marL="25400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PERCENTUAL DA RECEITA DE IMPOSTOS E TRANSFERÊNCIAS CONSTITUCIONAIS E LEGAIS APLICADO EM ASPS (XVI / III)*100 (mínimo de 15% conforme LC n° 141/2012 ou % da Lei Orgânica Municipal)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12700" algn="ct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44,67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R="12700" algn="r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4445" algn="ct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26,64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26,64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26,64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9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52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1AD49A-8481-9F84-A026-5AC35365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4521C33-E9EA-CFF8-32E3-CC33A59C1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59732"/>
              </p:ext>
            </p:extLst>
          </p:nvPr>
        </p:nvGraphicFramePr>
        <p:xfrm>
          <a:off x="884703" y="736604"/>
          <a:ext cx="10422593" cy="50824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88196">
                  <a:extLst>
                    <a:ext uri="{9D8B030D-6E8A-4147-A177-3AD203B41FA5}">
                      <a16:colId xmlns:a16="http://schemas.microsoft.com/office/drawing/2014/main" val="1176637491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222218717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326966230"/>
                    </a:ext>
                  </a:extLst>
                </a:gridCol>
                <a:gridCol w="1489393">
                  <a:extLst>
                    <a:ext uri="{9D8B030D-6E8A-4147-A177-3AD203B41FA5}">
                      <a16:colId xmlns:a16="http://schemas.microsoft.com/office/drawing/2014/main" val="195344251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0433599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09297416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253116280"/>
                    </a:ext>
                  </a:extLst>
                </a:gridCol>
                <a:gridCol w="1351552">
                  <a:extLst>
                    <a:ext uri="{9D8B030D-6E8A-4147-A177-3AD203B41FA5}">
                      <a16:colId xmlns:a16="http://schemas.microsoft.com/office/drawing/2014/main" val="2087382419"/>
                    </a:ext>
                  </a:extLst>
                </a:gridCol>
                <a:gridCol w="983563">
                  <a:extLst>
                    <a:ext uri="{9D8B030D-6E8A-4147-A177-3AD203B41FA5}">
                      <a16:colId xmlns:a16="http://schemas.microsoft.com/office/drawing/2014/main" val="341479991"/>
                    </a:ext>
                  </a:extLst>
                </a:gridCol>
              </a:tblGrid>
              <a:tr h="626679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L="1041400" algn="ctr">
                        <a:lnSpc>
                          <a:spcPts val="78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RECEITAS ADICIONAIS PARA O FINANCIAMENTO </a:t>
                      </a:r>
                    </a:p>
                    <a:p>
                      <a:pPr marL="1041400" algn="ctr">
                        <a:lnSpc>
                          <a:spcPts val="780"/>
                        </a:lnSpc>
                      </a:pPr>
                      <a:endParaRPr lang="pt-BR" sz="12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L="1041400" algn="ctr">
                        <a:lnSpc>
                          <a:spcPts val="78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DA SAÚDE NÃO COMPUTADAS NO CÁLCULO DO </a:t>
                      </a:r>
                    </a:p>
                    <a:p>
                      <a:pPr marL="1041400" algn="ctr">
                        <a:lnSpc>
                          <a:spcPts val="780"/>
                        </a:lnSpc>
                      </a:pPr>
                      <a:endParaRPr lang="pt-BR" sz="12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L="1041400" algn="ctr">
                        <a:lnSpc>
                          <a:spcPts val="78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MÍNIMO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R="142240" algn="ctr">
                        <a:lnSpc>
                          <a:spcPts val="780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PREVISÃO </a:t>
                      </a:r>
                    </a:p>
                    <a:p>
                      <a:pPr marR="142240" algn="ctr">
                        <a:lnSpc>
                          <a:spcPts val="780"/>
                        </a:lnSpc>
                      </a:pPr>
                      <a:endParaRPr lang="pt-BR" sz="14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R="142240" algn="ctr">
                        <a:lnSpc>
                          <a:spcPts val="780"/>
                        </a:lnSpc>
                      </a:pPr>
                      <a:endParaRPr lang="pt-BR" sz="14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R="142240" algn="ctr">
                        <a:lnSpc>
                          <a:spcPts val="780"/>
                        </a:lnSpc>
                      </a:pPr>
                      <a:endParaRPr lang="pt-BR" sz="14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R="142240" algn="ctr">
                        <a:lnSpc>
                          <a:spcPts val="780"/>
                        </a:lnSpc>
                      </a:pPr>
                      <a:endParaRPr lang="pt-BR" sz="14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R="142240" algn="ctr">
                        <a:lnSpc>
                          <a:spcPts val="780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INICIAL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L="41275" algn="ctr">
                        <a:lnSpc>
                          <a:spcPts val="80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PREVISÃO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L="28575" algn="ctr">
                        <a:lnSpc>
                          <a:spcPts val="780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ATUALIZADA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RECEITAS REALIZADAS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27374"/>
                  </a:ext>
                </a:extLst>
              </a:tr>
              <a:tr h="4129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116840" algn="ctr"/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Até o Bimestre (b)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116840" algn="ctr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R="91440" algn="r"/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% (b/a)x100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9588362"/>
                  </a:ext>
                </a:extLst>
              </a:tr>
              <a:tr h="348792"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0175" algn="ctr">
                        <a:lnSpc>
                          <a:spcPts val="935"/>
                        </a:lnSpc>
                      </a:pP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(a)</a:t>
                      </a:r>
                    </a:p>
                    <a:p>
                      <a:endParaRPr lang="pt-BR" sz="1400" dirty="0">
                        <a:effectLst/>
                      </a:endParaRP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pPr marL="116840" algn="ctr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R="91440" algn="r"/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115228"/>
                  </a:ext>
                </a:extLst>
              </a:tr>
              <a:tr h="499214">
                <a:tc>
                  <a:txBody>
                    <a:bodyPr/>
                    <a:lstStyle/>
                    <a:p>
                      <a:pPr marL="25400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</a:rPr>
                        <a:t>RECEITAS DE TRANSFERÊNCIAS PARA A SAÚDE (XXVIII)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20.623.249,14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20.623.249,14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solidFill>
                            <a:srgbClr val="212529"/>
                          </a:solidFill>
                          <a:effectLst/>
                        </a:rPr>
                        <a:t>26.187.033,10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b="1" dirty="0">
                          <a:solidFill>
                            <a:srgbClr val="212529"/>
                          </a:solidFill>
                          <a:effectLst/>
                        </a:rPr>
                        <a:t>126,97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610078"/>
                  </a:ext>
                </a:extLst>
              </a:tr>
              <a:tr h="499214">
                <a:tc>
                  <a:txBody>
                    <a:bodyPr/>
                    <a:lstStyle/>
                    <a:p>
                      <a:pPr marL="76200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Proveniente da União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14.689.596,84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14.689.596,84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</a:rPr>
                        <a:t>23.656.504,94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161,04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234412"/>
                  </a:ext>
                </a:extLst>
              </a:tr>
              <a:tr h="329192">
                <a:tc>
                  <a:txBody>
                    <a:bodyPr/>
                    <a:lstStyle/>
                    <a:p>
                      <a:pPr marL="76200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Proveniente dos Estados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5.933.652,30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5.933.652,30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</a:rPr>
                        <a:t>2.530.528,16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42,64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6871061"/>
                  </a:ext>
                </a:extLst>
              </a:tr>
              <a:tr h="499214">
                <a:tc>
                  <a:txBody>
                    <a:bodyPr/>
                    <a:lstStyle/>
                    <a:p>
                      <a:pPr marL="76200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</a:rPr>
                        <a:t>Proveniente de outros Municípios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3351783"/>
                  </a:ext>
                </a:extLst>
              </a:tr>
              <a:tr h="499214">
                <a:tc>
                  <a:txBody>
                    <a:bodyPr/>
                    <a:lstStyle/>
                    <a:p>
                      <a:pPr marL="25400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</a:rPr>
                        <a:t>RECEITA DE OPERAÇÕES DE CRÉDITO INTERNAS E EXTERNAS VINCULADAS A SAÚDE (XXIX)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0212684"/>
                  </a:ext>
                </a:extLst>
              </a:tr>
              <a:tr h="329192">
                <a:tc>
                  <a:txBody>
                    <a:bodyPr/>
                    <a:lstStyle/>
                    <a:p>
                      <a:pPr marL="25400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</a:rPr>
                        <a:t>OUTRAS RECEITAS (XXX)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8.957.375,27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8.957.375,27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212529"/>
                          </a:solidFill>
                          <a:effectLst/>
                        </a:rPr>
                        <a:t>5.161.830,84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rgbClr val="212529"/>
                          </a:solidFill>
                          <a:effectLst/>
                        </a:rPr>
                        <a:t>57,62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260642"/>
                  </a:ext>
                </a:extLst>
              </a:tr>
              <a:tr h="748822">
                <a:tc>
                  <a:txBody>
                    <a:bodyPr/>
                    <a:lstStyle/>
                    <a:p>
                      <a:pPr marL="25400"/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TOTAL DE RECEITAS ADICIONAIS PARA FINANCIAMENTO DA SAÚDE (XXXI) = (XXVIII + XXIX + XXX)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29.580.624,41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29.580.624,41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31.348.863,94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105,97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367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490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69D090-22F3-7001-268E-CC4C906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4A4CCAC-DCEE-CD5C-CCF8-4C0CE1299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95087"/>
              </p:ext>
            </p:extLst>
          </p:nvPr>
        </p:nvGraphicFramePr>
        <p:xfrm>
          <a:off x="226243" y="781836"/>
          <a:ext cx="11585542" cy="37003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60916">
                  <a:extLst>
                    <a:ext uri="{9D8B030D-6E8A-4147-A177-3AD203B41FA5}">
                      <a16:colId xmlns:a16="http://schemas.microsoft.com/office/drawing/2014/main" val="1742231647"/>
                    </a:ext>
                  </a:extLst>
                </a:gridCol>
                <a:gridCol w="1215709">
                  <a:extLst>
                    <a:ext uri="{9D8B030D-6E8A-4147-A177-3AD203B41FA5}">
                      <a16:colId xmlns:a16="http://schemas.microsoft.com/office/drawing/2014/main" val="1671917576"/>
                    </a:ext>
                  </a:extLst>
                </a:gridCol>
                <a:gridCol w="1150419">
                  <a:extLst>
                    <a:ext uri="{9D8B030D-6E8A-4147-A177-3AD203B41FA5}">
                      <a16:colId xmlns:a16="http://schemas.microsoft.com/office/drawing/2014/main" val="3492260195"/>
                    </a:ext>
                  </a:extLst>
                </a:gridCol>
                <a:gridCol w="1184199">
                  <a:extLst>
                    <a:ext uri="{9D8B030D-6E8A-4147-A177-3AD203B41FA5}">
                      <a16:colId xmlns:a16="http://schemas.microsoft.com/office/drawing/2014/main" val="4068076308"/>
                    </a:ext>
                  </a:extLst>
                </a:gridCol>
                <a:gridCol w="559759">
                  <a:extLst>
                    <a:ext uri="{9D8B030D-6E8A-4147-A177-3AD203B41FA5}">
                      <a16:colId xmlns:a16="http://schemas.microsoft.com/office/drawing/2014/main" val="384409028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6883521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79168504"/>
                    </a:ext>
                  </a:extLst>
                </a:gridCol>
                <a:gridCol w="1023856">
                  <a:extLst>
                    <a:ext uri="{9D8B030D-6E8A-4147-A177-3AD203B41FA5}">
                      <a16:colId xmlns:a16="http://schemas.microsoft.com/office/drawing/2014/main" val="3552965905"/>
                    </a:ext>
                  </a:extLst>
                </a:gridCol>
                <a:gridCol w="603315">
                  <a:extLst>
                    <a:ext uri="{9D8B030D-6E8A-4147-A177-3AD203B41FA5}">
                      <a16:colId xmlns:a16="http://schemas.microsoft.com/office/drawing/2014/main" val="120232879"/>
                    </a:ext>
                  </a:extLst>
                </a:gridCol>
                <a:gridCol w="958054">
                  <a:extLst>
                    <a:ext uri="{9D8B030D-6E8A-4147-A177-3AD203B41FA5}">
                      <a16:colId xmlns:a16="http://schemas.microsoft.com/office/drawing/2014/main" val="551561170"/>
                    </a:ext>
                  </a:extLst>
                </a:gridCol>
                <a:gridCol w="578515">
                  <a:extLst>
                    <a:ext uri="{9D8B030D-6E8A-4147-A177-3AD203B41FA5}">
                      <a16:colId xmlns:a16="http://schemas.microsoft.com/office/drawing/2014/main" val="2415720610"/>
                    </a:ext>
                  </a:extLst>
                </a:gridCol>
              </a:tblGrid>
              <a:tr h="366075">
                <a:tc rowSpan="6"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marL="292100">
                        <a:lnSpc>
                          <a:spcPts val="8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DESPESAS COM SAUDE POR SUBFUNÇÕES E </a:t>
                      </a:r>
                    </a:p>
                    <a:p>
                      <a:pPr marL="292100">
                        <a:lnSpc>
                          <a:spcPts val="835"/>
                        </a:lnSpc>
                      </a:pPr>
                      <a:endParaRPr lang="pt-BR" sz="12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L="292100">
                        <a:lnSpc>
                          <a:spcPts val="8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CATEGORIA ECONÔMICA NÃO COMPUTADAS NO </a:t>
                      </a:r>
                    </a:p>
                    <a:p>
                      <a:pPr marL="292100">
                        <a:lnSpc>
                          <a:spcPts val="835"/>
                        </a:lnSpc>
                      </a:pPr>
                      <a:endParaRPr lang="pt-BR" sz="12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L="292100">
                        <a:lnSpc>
                          <a:spcPts val="8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CÁLCULO DO MÍNIMO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6">
                  <a:txBody>
                    <a:bodyPr/>
                    <a:lstStyle/>
                    <a:p>
                      <a:pPr marR="6604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DOTAÇÃO</a:t>
                      </a:r>
                    </a:p>
                    <a:p>
                      <a:pPr marR="66040" algn="r"/>
                      <a:endParaRPr lang="pt-BR" sz="1200" b="1" dirty="0">
                        <a:solidFill>
                          <a:srgbClr val="212529"/>
                        </a:solidFill>
                        <a:effectLst/>
                      </a:endParaRPr>
                    </a:p>
                    <a:p>
                      <a:pPr marR="6604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INICIAL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DOTAÇÃO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28575" algn="r">
                        <a:lnSpc>
                          <a:spcPts val="96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DESPESAS EMPENHADAS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R="27940" algn="r">
                        <a:lnSpc>
                          <a:spcPts val="96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DESPESAS LIQUIDADAS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29540" algn="r">
                        <a:lnSpc>
                          <a:spcPts val="96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DESPESAS PAGAS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40858"/>
                  </a:ext>
                </a:extLst>
              </a:tr>
              <a:tr h="89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ATUALIZADA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R="38100" algn="r">
                        <a:lnSpc>
                          <a:spcPts val="8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Até o bimestre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R="28575" algn="r">
                        <a:lnSpc>
                          <a:spcPts val="8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% (d/c) 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 gridSpan="2"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Até o</a:t>
                      </a:r>
                    </a:p>
                    <a:p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bimestre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pPr marR="66040" algn="ctr">
                        <a:lnSpc>
                          <a:spcPts val="475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Até 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% (e/c) x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marR="78740" algn="ctr">
                        <a:lnSpc>
                          <a:spcPts val="47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Até o</a:t>
                      </a:r>
                    </a:p>
                    <a:p>
                      <a:pPr marR="66040" algn="ctr">
                        <a:lnSpc>
                          <a:spcPts val="84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bimestre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R="15240" algn="r">
                        <a:lnSpc>
                          <a:spcPts val="8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% (f/c) x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0259242"/>
                  </a:ext>
                </a:extLst>
              </a:tr>
              <a:tr h="211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R="53340" algn="ctr">
                        <a:lnSpc>
                          <a:spcPts val="845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bimestre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97199"/>
                  </a:ext>
                </a:extLst>
              </a:tr>
              <a:tr h="89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marR="320675" algn="ctr">
                        <a:lnSpc>
                          <a:spcPts val="9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(c)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marR="279400" algn="r">
                        <a:lnSpc>
                          <a:spcPts val="100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(d)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marR="142875" algn="r">
                        <a:lnSpc>
                          <a:spcPts val="100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100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100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116840" algn="r">
                        <a:lnSpc>
                          <a:spcPts val="100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100</a:t>
                      </a:r>
                    </a:p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7317325"/>
                  </a:ext>
                </a:extLst>
              </a:tr>
              <a:tr h="1705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(e)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marR="53340" algn="ctr">
                        <a:lnSpc>
                          <a:spcPts val="935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78740" algn="ctr">
                        <a:lnSpc>
                          <a:spcPts val="9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(f)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472577"/>
                  </a:ext>
                </a:extLst>
              </a:tr>
              <a:tr h="101770">
                <a:tc vMerge="1"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R="78740" algn="ctr">
                        <a:lnSpc>
                          <a:spcPts val="935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805511"/>
                  </a:ext>
                </a:extLst>
              </a:tr>
              <a:tr h="624094">
                <a:tc>
                  <a:txBody>
                    <a:bodyPr/>
                    <a:lstStyle/>
                    <a:p>
                      <a:pPr marL="254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ATENÇÃO BÁSICA (XXXII)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12.546.072,32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16.343.754,17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14.508.301,34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88,76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9.758.215,49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59,70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59,65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4087942"/>
                  </a:ext>
                </a:extLst>
              </a:tr>
              <a:tr h="539282">
                <a:tc>
                  <a:txBody>
                    <a:bodyPr/>
                    <a:lstStyle/>
                    <a:p>
                      <a:pPr marL="254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ASSISTÊNCIA HOSPITALAR E AMBULATORIAL (XXXIII)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53.508.369,01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73.418.452,44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5400"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65.029.982,03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88,57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42.020.965,30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57,23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57,23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9043371"/>
                  </a:ext>
                </a:extLst>
              </a:tr>
              <a:tr h="359522">
                <a:tc>
                  <a:txBody>
                    <a:bodyPr/>
                    <a:lstStyle/>
                    <a:p>
                      <a:pPr marL="25400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SUPORTE PROFILÁTICO E TERAPÊUTICO (XXXIV)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6.599.151,77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6.897.151,77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2.386.292,66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34,59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887.975,96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12,87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887.975,96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12,87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646573"/>
                  </a:ext>
                </a:extLst>
              </a:tr>
              <a:tr h="254598">
                <a:tc>
                  <a:txBody>
                    <a:bodyPr/>
                    <a:lstStyle/>
                    <a:p>
                      <a:pPr marL="254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VIGILÂNCIA SANITÁRIA (XXXV)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21.446,22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21.446,22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5372659"/>
                  </a:ext>
                </a:extLst>
              </a:tr>
              <a:tr h="359522">
                <a:tc>
                  <a:txBody>
                    <a:bodyPr/>
                    <a:lstStyle/>
                    <a:p>
                      <a:pPr marL="254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VIGILÂNCIA EPIDEMIOLÓGICA (XXXVI)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1.270.696,09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1.012.546,09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5400"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586.880,00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57,96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30.000,00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2,96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30.000,00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2,96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9833092"/>
                  </a:ext>
                </a:extLst>
              </a:tr>
              <a:tr h="254598">
                <a:tc>
                  <a:txBody>
                    <a:bodyPr/>
                    <a:lstStyle/>
                    <a:p>
                      <a:pPr marL="25400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ALIMENTAÇÃO E NUTRIÇÃO (XXXVII)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27.000,00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27.000,00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5400"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296415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0E875D-ECA2-0702-5D91-5CEFDC770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79358"/>
              </p:ext>
            </p:extLst>
          </p:nvPr>
        </p:nvGraphicFramePr>
        <p:xfrm>
          <a:off x="246667" y="4482172"/>
          <a:ext cx="11585541" cy="93042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94927">
                  <a:extLst>
                    <a:ext uri="{9D8B030D-6E8A-4147-A177-3AD203B41FA5}">
                      <a16:colId xmlns:a16="http://schemas.microsoft.com/office/drawing/2014/main" val="3032734104"/>
                    </a:ext>
                  </a:extLst>
                </a:gridCol>
                <a:gridCol w="1263195">
                  <a:extLst>
                    <a:ext uri="{9D8B030D-6E8A-4147-A177-3AD203B41FA5}">
                      <a16:colId xmlns:a16="http://schemas.microsoft.com/office/drawing/2014/main" val="2140616809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3992898824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1393867140"/>
                    </a:ext>
                  </a:extLst>
                </a:gridCol>
                <a:gridCol w="518472">
                  <a:extLst>
                    <a:ext uri="{9D8B030D-6E8A-4147-A177-3AD203B41FA5}">
                      <a16:colId xmlns:a16="http://schemas.microsoft.com/office/drawing/2014/main" val="357032109"/>
                    </a:ext>
                  </a:extLst>
                </a:gridCol>
                <a:gridCol w="1121789">
                  <a:extLst>
                    <a:ext uri="{9D8B030D-6E8A-4147-A177-3AD203B41FA5}">
                      <a16:colId xmlns:a16="http://schemas.microsoft.com/office/drawing/2014/main" val="1440320895"/>
                    </a:ext>
                  </a:extLst>
                </a:gridCol>
                <a:gridCol w="641023">
                  <a:extLst>
                    <a:ext uri="{9D8B030D-6E8A-4147-A177-3AD203B41FA5}">
                      <a16:colId xmlns:a16="http://schemas.microsoft.com/office/drawing/2014/main" val="851942395"/>
                    </a:ext>
                  </a:extLst>
                </a:gridCol>
                <a:gridCol w="972722">
                  <a:extLst>
                    <a:ext uri="{9D8B030D-6E8A-4147-A177-3AD203B41FA5}">
                      <a16:colId xmlns:a16="http://schemas.microsoft.com/office/drawing/2014/main" val="3841889893"/>
                    </a:ext>
                  </a:extLst>
                </a:gridCol>
                <a:gridCol w="535566">
                  <a:extLst>
                    <a:ext uri="{9D8B030D-6E8A-4147-A177-3AD203B41FA5}">
                      <a16:colId xmlns:a16="http://schemas.microsoft.com/office/drawing/2014/main" val="1062697466"/>
                    </a:ext>
                  </a:extLst>
                </a:gridCol>
              </a:tblGrid>
              <a:tr h="381789">
                <a:tc>
                  <a:txBody>
                    <a:bodyPr/>
                    <a:lstStyle/>
                    <a:p>
                      <a:pPr marL="12700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OUTRAS SUBFUNÇÕES (XXXVIII)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4.804.710,23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4.233.765,16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1.876.357,87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27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44,31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619.794,38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14,63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619.794,38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</a:rPr>
                        <a:t>14,63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0682352"/>
                  </a:ext>
                </a:extLst>
              </a:tr>
              <a:tr h="315836">
                <a:tc>
                  <a:txBody>
                    <a:bodyPr/>
                    <a:lstStyle/>
                    <a:p>
                      <a:pPr marL="12700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TOTAL DAS DESPESAS NÃO COMPUTADAS NO CÁLCULO DO MÍNIMO (XXXIX) = (XXXII + XXXIII + XXXIV + XXXV + XXXVI + XXXVII +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78.777.445,64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101.954.115,85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84.387.813,90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2700"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82,77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6200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53.316.951,13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52,29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53.308.251,13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</a:rPr>
                        <a:t>52,28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233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060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E3EE6B4-69E0-E978-7937-EA4156D6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3430252-A322-614D-470F-F496E5813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88100"/>
              </p:ext>
            </p:extLst>
          </p:nvPr>
        </p:nvGraphicFramePr>
        <p:xfrm>
          <a:off x="395926" y="1018096"/>
          <a:ext cx="11425282" cy="4424154"/>
        </p:xfrm>
        <a:graphic>
          <a:graphicData uri="http://schemas.openxmlformats.org/drawingml/2006/table">
            <a:tbl>
              <a:tblPr/>
              <a:tblGrid>
                <a:gridCol w="3440079">
                  <a:extLst>
                    <a:ext uri="{9D8B030D-6E8A-4147-A177-3AD203B41FA5}">
                      <a16:colId xmlns:a16="http://schemas.microsoft.com/office/drawing/2014/main" val="2094158473"/>
                    </a:ext>
                  </a:extLst>
                </a:gridCol>
                <a:gridCol w="1162708">
                  <a:extLst>
                    <a:ext uri="{9D8B030D-6E8A-4147-A177-3AD203B41FA5}">
                      <a16:colId xmlns:a16="http://schemas.microsoft.com/office/drawing/2014/main" val="2616048294"/>
                    </a:ext>
                  </a:extLst>
                </a:gridCol>
                <a:gridCol w="25891">
                  <a:extLst>
                    <a:ext uri="{9D8B030D-6E8A-4147-A177-3AD203B41FA5}">
                      <a16:colId xmlns:a16="http://schemas.microsoft.com/office/drawing/2014/main" val="2074293559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3113168967"/>
                    </a:ext>
                  </a:extLst>
                </a:gridCol>
                <a:gridCol w="322761">
                  <a:extLst>
                    <a:ext uri="{9D8B030D-6E8A-4147-A177-3AD203B41FA5}">
                      <a16:colId xmlns:a16="http://schemas.microsoft.com/office/drawing/2014/main" val="313072823"/>
                    </a:ext>
                  </a:extLst>
                </a:gridCol>
                <a:gridCol w="25891">
                  <a:extLst>
                    <a:ext uri="{9D8B030D-6E8A-4147-A177-3AD203B41FA5}">
                      <a16:colId xmlns:a16="http://schemas.microsoft.com/office/drawing/2014/main" val="4072801719"/>
                    </a:ext>
                  </a:extLst>
                </a:gridCol>
                <a:gridCol w="675764">
                  <a:extLst>
                    <a:ext uri="{9D8B030D-6E8A-4147-A177-3AD203B41FA5}">
                      <a16:colId xmlns:a16="http://schemas.microsoft.com/office/drawing/2014/main" val="119640948"/>
                    </a:ext>
                  </a:extLst>
                </a:gridCol>
                <a:gridCol w="168397">
                  <a:extLst>
                    <a:ext uri="{9D8B030D-6E8A-4147-A177-3AD203B41FA5}">
                      <a16:colId xmlns:a16="http://schemas.microsoft.com/office/drawing/2014/main" val="3407080170"/>
                    </a:ext>
                  </a:extLst>
                </a:gridCol>
                <a:gridCol w="364861">
                  <a:extLst>
                    <a:ext uri="{9D8B030D-6E8A-4147-A177-3AD203B41FA5}">
                      <a16:colId xmlns:a16="http://schemas.microsoft.com/office/drawing/2014/main" val="3214918432"/>
                    </a:ext>
                  </a:extLst>
                </a:gridCol>
                <a:gridCol w="25891">
                  <a:extLst>
                    <a:ext uri="{9D8B030D-6E8A-4147-A177-3AD203B41FA5}">
                      <a16:colId xmlns:a16="http://schemas.microsoft.com/office/drawing/2014/main" val="3144480148"/>
                    </a:ext>
                  </a:extLst>
                </a:gridCol>
                <a:gridCol w="25891">
                  <a:extLst>
                    <a:ext uri="{9D8B030D-6E8A-4147-A177-3AD203B41FA5}">
                      <a16:colId xmlns:a16="http://schemas.microsoft.com/office/drawing/2014/main" val="2495808423"/>
                    </a:ext>
                  </a:extLst>
                </a:gridCol>
                <a:gridCol w="468221">
                  <a:extLst>
                    <a:ext uri="{9D8B030D-6E8A-4147-A177-3AD203B41FA5}">
                      <a16:colId xmlns:a16="http://schemas.microsoft.com/office/drawing/2014/main" val="3907360781"/>
                    </a:ext>
                  </a:extLst>
                </a:gridCol>
                <a:gridCol w="137504">
                  <a:extLst>
                    <a:ext uri="{9D8B030D-6E8A-4147-A177-3AD203B41FA5}">
                      <a16:colId xmlns:a16="http://schemas.microsoft.com/office/drawing/2014/main" val="3920329063"/>
                    </a:ext>
                  </a:extLst>
                </a:gridCol>
                <a:gridCol w="75414">
                  <a:extLst>
                    <a:ext uri="{9D8B030D-6E8A-4147-A177-3AD203B41FA5}">
                      <a16:colId xmlns:a16="http://schemas.microsoft.com/office/drawing/2014/main" val="3184255483"/>
                    </a:ext>
                  </a:extLst>
                </a:gridCol>
                <a:gridCol w="474702">
                  <a:extLst>
                    <a:ext uri="{9D8B030D-6E8A-4147-A177-3AD203B41FA5}">
                      <a16:colId xmlns:a16="http://schemas.microsoft.com/office/drawing/2014/main" val="4061930615"/>
                    </a:ext>
                  </a:extLst>
                </a:gridCol>
                <a:gridCol w="580487">
                  <a:extLst>
                    <a:ext uri="{9D8B030D-6E8A-4147-A177-3AD203B41FA5}">
                      <a16:colId xmlns:a16="http://schemas.microsoft.com/office/drawing/2014/main" val="3068732084"/>
                    </a:ext>
                  </a:extLst>
                </a:gridCol>
                <a:gridCol w="26382">
                  <a:extLst>
                    <a:ext uri="{9D8B030D-6E8A-4147-A177-3AD203B41FA5}">
                      <a16:colId xmlns:a16="http://schemas.microsoft.com/office/drawing/2014/main" val="253975146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241753200"/>
                    </a:ext>
                  </a:extLst>
                </a:gridCol>
                <a:gridCol w="25891">
                  <a:extLst>
                    <a:ext uri="{9D8B030D-6E8A-4147-A177-3AD203B41FA5}">
                      <a16:colId xmlns:a16="http://schemas.microsoft.com/office/drawing/2014/main" val="1567129185"/>
                    </a:ext>
                  </a:extLst>
                </a:gridCol>
                <a:gridCol w="556138">
                  <a:extLst>
                    <a:ext uri="{9D8B030D-6E8A-4147-A177-3AD203B41FA5}">
                      <a16:colId xmlns:a16="http://schemas.microsoft.com/office/drawing/2014/main" val="728877996"/>
                    </a:ext>
                  </a:extLst>
                </a:gridCol>
                <a:gridCol w="666916">
                  <a:extLst>
                    <a:ext uri="{9D8B030D-6E8A-4147-A177-3AD203B41FA5}">
                      <a16:colId xmlns:a16="http://schemas.microsoft.com/office/drawing/2014/main" val="66424444"/>
                    </a:ext>
                  </a:extLst>
                </a:gridCol>
                <a:gridCol w="28845">
                  <a:extLst>
                    <a:ext uri="{9D8B030D-6E8A-4147-A177-3AD203B41FA5}">
                      <a16:colId xmlns:a16="http://schemas.microsoft.com/office/drawing/2014/main" val="3004938225"/>
                    </a:ext>
                  </a:extLst>
                </a:gridCol>
                <a:gridCol w="420994">
                  <a:extLst>
                    <a:ext uri="{9D8B030D-6E8A-4147-A177-3AD203B41FA5}">
                      <a16:colId xmlns:a16="http://schemas.microsoft.com/office/drawing/2014/main" val="1971397008"/>
                    </a:ext>
                  </a:extLst>
                </a:gridCol>
                <a:gridCol w="42099">
                  <a:extLst>
                    <a:ext uri="{9D8B030D-6E8A-4147-A177-3AD203B41FA5}">
                      <a16:colId xmlns:a16="http://schemas.microsoft.com/office/drawing/2014/main" val="3431621844"/>
                    </a:ext>
                  </a:extLst>
                </a:gridCol>
                <a:gridCol w="25891">
                  <a:extLst>
                    <a:ext uri="{9D8B030D-6E8A-4147-A177-3AD203B41FA5}">
                      <a16:colId xmlns:a16="http://schemas.microsoft.com/office/drawing/2014/main" val="3143730412"/>
                    </a:ext>
                  </a:extLst>
                </a:gridCol>
                <a:gridCol w="25891">
                  <a:extLst>
                    <a:ext uri="{9D8B030D-6E8A-4147-A177-3AD203B41FA5}">
                      <a16:colId xmlns:a16="http://schemas.microsoft.com/office/drawing/2014/main" val="800855549"/>
                    </a:ext>
                  </a:extLst>
                </a:gridCol>
                <a:gridCol w="242913">
                  <a:extLst>
                    <a:ext uri="{9D8B030D-6E8A-4147-A177-3AD203B41FA5}">
                      <a16:colId xmlns:a16="http://schemas.microsoft.com/office/drawing/2014/main" val="3375382558"/>
                    </a:ext>
                  </a:extLst>
                </a:gridCol>
                <a:gridCol w="449059">
                  <a:extLst>
                    <a:ext uri="{9D8B030D-6E8A-4147-A177-3AD203B41FA5}">
                      <a16:colId xmlns:a16="http://schemas.microsoft.com/office/drawing/2014/main" val="3638392570"/>
                    </a:ext>
                  </a:extLst>
                </a:gridCol>
              </a:tblGrid>
              <a:tr h="430285">
                <a:tc rowSpan="4">
                  <a:txBody>
                    <a:bodyPr/>
                    <a:lstStyle/>
                    <a:p>
                      <a:pPr marL="1066800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DESPESAS TOTAIS COM SAÚDE</a:t>
                      </a:r>
                    </a:p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80340"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266700">
                        <a:lnSpc>
                          <a:spcPts val="96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DESPESAS EMPENHADAS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66700">
                        <a:lnSpc>
                          <a:spcPts val="96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R="317500" algn="r">
                        <a:lnSpc>
                          <a:spcPts val="96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DESPESAS LIQUIDADAS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34645" algn="ctr">
                        <a:lnSpc>
                          <a:spcPts val="96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DESPESAS PAGAS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34645" algn="ctr">
                        <a:lnSpc>
                          <a:spcPts val="96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663438"/>
                  </a:ext>
                </a:extLst>
              </a:tr>
              <a:tr h="1053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231140" algn="r">
                        <a:lnSpc>
                          <a:spcPts val="935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INICIAL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473075" algn="ctr">
                        <a:lnSpc>
                          <a:spcPts val="935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473075" algn="ctr">
                        <a:lnSpc>
                          <a:spcPts val="935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Até o bimestre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R="53340" algn="r">
                        <a:lnSpc>
                          <a:spcPts val="106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(d/c) x 100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66040" algn="r">
                        <a:lnSpc>
                          <a:spcPts val="54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Até o bimestre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R="88900" algn="ctr">
                        <a:lnSpc>
                          <a:spcPts val="106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(e/c) x 100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Até o bimestre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marR="41275" algn="r">
                        <a:lnSpc>
                          <a:spcPts val="1060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(f/c) x 100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49050"/>
                  </a:ext>
                </a:extLst>
              </a:tr>
              <a:tr h="3240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247015" algn="ctr">
                        <a:lnSpc>
                          <a:spcPts val="935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R="320040" algn="r">
                        <a:lnSpc>
                          <a:spcPts val="940"/>
                        </a:lnSpc>
                      </a:pPr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96545" algn="ctr">
                        <a:lnSpc>
                          <a:spcPts val="935"/>
                        </a:lnSpc>
                      </a:pPr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038945"/>
                  </a:ext>
                </a:extLst>
              </a:tr>
              <a:tr h="833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202333"/>
                  </a:ext>
                </a:extLst>
              </a:tr>
              <a:tr h="441914">
                <a:tc>
                  <a:txBody>
                    <a:bodyPr/>
                    <a:lstStyle/>
                    <a:p>
                      <a:pPr marL="127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ATENÇÃO BÁSICA (XL) = (IV + XXXII)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27.042.268,57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30.839.950,42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29.004.497,59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94,04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94,04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16.957.162,23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54,98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16.948.462,23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54,95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54,95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171596"/>
                  </a:ext>
                </a:extLst>
              </a:tr>
              <a:tr h="441914">
                <a:tc>
                  <a:txBody>
                    <a:bodyPr/>
                    <a:lstStyle/>
                    <a:p>
                      <a:pPr marL="127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ASSISTÊNCIA HOSPITALAR E AMBULATORIAL (XLI) = (V + XXXIII)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100.413.088,75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118.933.205,76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110.543.235,35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92,94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92,94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67.612.947,61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56,84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67.612.947,61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56,84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56,84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41893"/>
                  </a:ext>
                </a:extLst>
              </a:tr>
              <a:tr h="441914">
                <a:tc>
                  <a:txBody>
                    <a:bodyPr/>
                    <a:lstStyle/>
                    <a:p>
                      <a:pPr marL="127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SUPORTE PROFILÁTICO E TERAPÊUTICO (XLII) = (VI + XXXIV)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6.599.151,77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6.897.151,77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6.897.151,77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2.386.292,66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34,59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34,59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887.975,96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12,87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887.975,96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12,87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12,87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52015"/>
                  </a:ext>
                </a:extLst>
              </a:tr>
              <a:tr h="286856">
                <a:tc>
                  <a:txBody>
                    <a:bodyPr/>
                    <a:lstStyle/>
                    <a:p>
                      <a:pPr marL="127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VIGILÂNCIA SANITÁRIA (XLIII) = (VII + XXXV)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21.446,22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21.446,22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21.446,22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795056"/>
                  </a:ext>
                </a:extLst>
              </a:tr>
              <a:tr h="441914">
                <a:tc>
                  <a:txBody>
                    <a:bodyPr/>
                    <a:lstStyle/>
                    <a:p>
                      <a:pPr marL="127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VIGILÂNCIA EPIDEMIOLÓGICA (XLIV) = (VIII + XXXVI)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4.137.141,51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3.747.159,31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3.747.159,31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3.321.493,22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88,64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88,64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2.695.125,99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71,92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2.695.125,99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71,92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71,92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29500"/>
                  </a:ext>
                </a:extLst>
              </a:tr>
              <a:tr h="286856">
                <a:tc>
                  <a:txBody>
                    <a:bodyPr/>
                    <a:lstStyle/>
                    <a:p>
                      <a:pPr marL="127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ALIMENTAÇÃO E NUTRIÇÃO (XLV) = (XIX + XXXVII)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27.000,00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27.000,00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27.000,00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290439"/>
                  </a:ext>
                </a:extLst>
              </a:tr>
              <a:tr h="441914">
                <a:tc>
                  <a:txBody>
                    <a:bodyPr/>
                    <a:lstStyle/>
                    <a:p>
                      <a:pPr marL="12700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OUTRAS SUBFUNÇÕES (XLVI) = (X + XXXVIII)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16.417.215,13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16.039.068,68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13.681.361,39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85,30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85,30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9.632.444,14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60,05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9.632.444,14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60,05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60,05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26714"/>
                  </a:ext>
                </a:extLst>
              </a:tr>
              <a:tr h="441914">
                <a:tc>
                  <a:txBody>
                    <a:bodyPr/>
                    <a:lstStyle/>
                    <a:p>
                      <a:pPr marL="12700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 DAS DESPESAS COM SAÚDE (XLVII) = (XI + XXXIX)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154.657.311,95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176.504.982,16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158.936.880,21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90,04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90,04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97.785.655,93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R="25400"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55,40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97.776.955,93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55,39</a:t>
                      </a:r>
                      <a:endParaRPr lang="pt-BR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55,39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12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5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660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6A57359-5BDB-B39C-7C4A-2C1815E3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55</a:t>
            </a:fld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27141D-8027-3F3E-AF25-6FDA953C107E}"/>
              </a:ext>
            </a:extLst>
          </p:cNvPr>
          <p:cNvSpPr txBox="1"/>
          <p:nvPr/>
        </p:nvSpPr>
        <p:spPr>
          <a:xfrm>
            <a:off x="537328" y="1109460"/>
            <a:ext cx="2677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Decreto Estadual 48.300/2022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5E4778-77C9-65AB-C8CC-0FC4132D1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93563"/>
              </p:ext>
            </p:extLst>
          </p:nvPr>
        </p:nvGraphicFramePr>
        <p:xfrm>
          <a:off x="3344965" y="1675069"/>
          <a:ext cx="7126664" cy="3114755"/>
        </p:xfrm>
        <a:graphic>
          <a:graphicData uri="http://schemas.openxmlformats.org/drawingml/2006/table">
            <a:tbl>
              <a:tblPr/>
              <a:tblGrid>
                <a:gridCol w="2980421">
                  <a:extLst>
                    <a:ext uri="{9D8B030D-6E8A-4147-A177-3AD203B41FA5}">
                      <a16:colId xmlns:a16="http://schemas.microsoft.com/office/drawing/2014/main" val="941032174"/>
                    </a:ext>
                  </a:extLst>
                </a:gridCol>
                <a:gridCol w="2177592">
                  <a:extLst>
                    <a:ext uri="{9D8B030D-6E8A-4147-A177-3AD203B41FA5}">
                      <a16:colId xmlns:a16="http://schemas.microsoft.com/office/drawing/2014/main" val="2069772247"/>
                    </a:ext>
                  </a:extLst>
                </a:gridCol>
                <a:gridCol w="1968651">
                  <a:extLst>
                    <a:ext uri="{9D8B030D-6E8A-4147-A177-3AD203B41FA5}">
                      <a16:colId xmlns:a16="http://schemas.microsoft.com/office/drawing/2014/main" val="1268933928"/>
                    </a:ext>
                  </a:extLst>
                </a:gridCol>
              </a:tblGrid>
              <a:tr h="3913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Execução orçamentária e financeira de recursos estaduais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540894"/>
                  </a:ext>
                </a:extLst>
              </a:tr>
              <a:tr h="7664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de Trabalho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Transferido em 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Executado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37133"/>
                  </a:ext>
                </a:extLst>
              </a:tr>
              <a:tr h="39138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Assistência Farmacêutica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94.068,03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8855"/>
                  </a:ext>
                </a:extLst>
              </a:tr>
              <a:tr h="39138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PREFAPS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69.297,50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69.297,50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212961"/>
                  </a:ext>
                </a:extLst>
              </a:tr>
              <a:tr h="39138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PAHI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263.028,00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263.028,00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650506"/>
                  </a:ext>
                </a:extLst>
              </a:tr>
              <a:tr h="39138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COFI-RAPS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77.760,80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170836"/>
                  </a:ext>
                </a:extLst>
              </a:tr>
              <a:tr h="39138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Hemodiálise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1.855.019,89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1.854.031,39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16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839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E846DD8-A81C-839C-4F39-65E945F3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56</a:t>
            </a:fld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7CBF7E-7692-B2A1-DD94-F1DD381D5C27}"/>
              </a:ext>
            </a:extLst>
          </p:cNvPr>
          <p:cNvSpPr txBox="1"/>
          <p:nvPr/>
        </p:nvSpPr>
        <p:spPr>
          <a:xfrm>
            <a:off x="2224725" y="2413263"/>
            <a:ext cx="7937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hnschrift SemiBold SemiConden" panose="020B0502040204020203" pitchFamily="34" charset="0"/>
              </a:rPr>
              <a:t>Agradecemos a atenção de todos!</a:t>
            </a:r>
          </a:p>
        </p:txBody>
      </p:sp>
    </p:spTree>
    <p:extLst>
      <p:ext uri="{BB962C8B-B14F-4D97-AF65-F5344CB8AC3E}">
        <p14:creationId xmlns:p14="http://schemas.microsoft.com/office/powerpoint/2010/main" val="200748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2D8EAF2-F06A-61DF-88AC-DA0C9F622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425333"/>
              </p:ext>
            </p:extLst>
          </p:nvPr>
        </p:nvGraphicFramePr>
        <p:xfrm>
          <a:off x="2714626" y="931863"/>
          <a:ext cx="9077324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1A5136-8A72-4B85-7B98-7D1D4528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3CA2D2C-2AA6-54AB-F74E-20EDDEAD97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31863"/>
            <a:ext cx="3200400" cy="124777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Nascidos vivos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A64678E-3D6F-5ECB-D071-9B6CCB83B5C6}"/>
              </a:ext>
            </a:extLst>
          </p:cNvPr>
          <p:cNvSpPr/>
          <p:nvPr/>
        </p:nvSpPr>
        <p:spPr>
          <a:xfrm>
            <a:off x="771525" y="3800475"/>
            <a:ext cx="3695700" cy="1647825"/>
          </a:xfrm>
          <a:prstGeom prst="ellipse">
            <a:avLst/>
          </a:prstGeom>
          <a:solidFill>
            <a:srgbClr val="FC0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332 nascidos vivos </a:t>
            </a:r>
          </a:p>
          <a:p>
            <a:pPr algn="ctr"/>
            <a:r>
              <a:rPr lang="pt-BR" sz="2400" dirty="0"/>
              <a:t>no 2º quadrimestre</a:t>
            </a:r>
          </a:p>
        </p:txBody>
      </p:sp>
    </p:spTree>
    <p:extLst>
      <p:ext uri="{BB962C8B-B14F-4D97-AF65-F5344CB8AC3E}">
        <p14:creationId xmlns:p14="http://schemas.microsoft.com/office/powerpoint/2010/main" val="260842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9E3BD87-6299-BBB9-C71D-5DAC4AA4E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15320"/>
              </p:ext>
            </p:extLst>
          </p:nvPr>
        </p:nvGraphicFramePr>
        <p:xfrm>
          <a:off x="1026698" y="1568942"/>
          <a:ext cx="9834469" cy="4244033"/>
        </p:xfrm>
        <a:graphic>
          <a:graphicData uri="http://schemas.openxmlformats.org/drawingml/2006/table">
            <a:tbl>
              <a:tblPr/>
              <a:tblGrid>
                <a:gridCol w="4402317">
                  <a:extLst>
                    <a:ext uri="{9D8B030D-6E8A-4147-A177-3AD203B41FA5}">
                      <a16:colId xmlns:a16="http://schemas.microsoft.com/office/drawing/2014/main" val="1718140106"/>
                    </a:ext>
                  </a:extLst>
                </a:gridCol>
                <a:gridCol w="811263">
                  <a:extLst>
                    <a:ext uri="{9D8B030D-6E8A-4147-A177-3AD203B41FA5}">
                      <a16:colId xmlns:a16="http://schemas.microsoft.com/office/drawing/2014/main" val="2533654378"/>
                    </a:ext>
                  </a:extLst>
                </a:gridCol>
                <a:gridCol w="660127">
                  <a:extLst>
                    <a:ext uri="{9D8B030D-6E8A-4147-A177-3AD203B41FA5}">
                      <a16:colId xmlns:a16="http://schemas.microsoft.com/office/drawing/2014/main" val="637000864"/>
                    </a:ext>
                  </a:extLst>
                </a:gridCol>
                <a:gridCol w="660127">
                  <a:extLst>
                    <a:ext uri="{9D8B030D-6E8A-4147-A177-3AD203B41FA5}">
                      <a16:colId xmlns:a16="http://schemas.microsoft.com/office/drawing/2014/main" val="1515071054"/>
                    </a:ext>
                  </a:extLst>
                </a:gridCol>
                <a:gridCol w="660127">
                  <a:extLst>
                    <a:ext uri="{9D8B030D-6E8A-4147-A177-3AD203B41FA5}">
                      <a16:colId xmlns:a16="http://schemas.microsoft.com/office/drawing/2014/main" val="3396451182"/>
                    </a:ext>
                  </a:extLst>
                </a:gridCol>
                <a:gridCol w="660127">
                  <a:extLst>
                    <a:ext uri="{9D8B030D-6E8A-4147-A177-3AD203B41FA5}">
                      <a16:colId xmlns:a16="http://schemas.microsoft.com/office/drawing/2014/main" val="1388635186"/>
                    </a:ext>
                  </a:extLst>
                </a:gridCol>
                <a:gridCol w="660127">
                  <a:extLst>
                    <a:ext uri="{9D8B030D-6E8A-4147-A177-3AD203B41FA5}">
                      <a16:colId xmlns:a16="http://schemas.microsoft.com/office/drawing/2014/main" val="2847180094"/>
                    </a:ext>
                  </a:extLst>
                </a:gridCol>
                <a:gridCol w="660127">
                  <a:extLst>
                    <a:ext uri="{9D8B030D-6E8A-4147-A177-3AD203B41FA5}">
                      <a16:colId xmlns:a16="http://schemas.microsoft.com/office/drawing/2014/main" val="2294025824"/>
                    </a:ext>
                  </a:extLst>
                </a:gridCol>
                <a:gridCol w="660127">
                  <a:extLst>
                    <a:ext uri="{9D8B030D-6E8A-4147-A177-3AD203B41FA5}">
                      <a16:colId xmlns:a16="http://schemas.microsoft.com/office/drawing/2014/main" val="591935498"/>
                    </a:ext>
                  </a:extLst>
                </a:gridCol>
              </a:tblGrid>
              <a:tr h="50549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Ano/mês do processamento: Jan-Jul/2024; Município de residência: RJ,  Armação dos Búzios - 330023;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95633"/>
                  </a:ext>
                </a:extLst>
              </a:tr>
              <a:tr h="5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principal - capítulo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4256"/>
                  </a:ext>
                </a:extLst>
              </a:tr>
              <a:tr h="315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638348"/>
                  </a:ext>
                </a:extLst>
              </a:tr>
              <a:tr h="5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 1 - Algumas doenças infecciosas e parasitárias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015343"/>
                  </a:ext>
                </a:extLst>
              </a:tr>
              <a:tr h="315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 2 - Neoplasias [tumores]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25544"/>
                  </a:ext>
                </a:extLst>
              </a:tr>
              <a:tr h="315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Capítulo  9 - Doenças do aparelho circulatório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570397"/>
                  </a:ext>
                </a:extLst>
              </a:tr>
              <a:tr h="315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10 - Doenças do aparelho respiratório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21714"/>
                  </a:ext>
                </a:extLst>
              </a:tr>
              <a:tr h="315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Capítulo 11 - Doenças do aparelho digestivo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61759"/>
                  </a:ext>
                </a:extLst>
              </a:tr>
              <a:tr h="315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14 - Doenças do aparelho geniturinário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569480"/>
                  </a:ext>
                </a:extLst>
              </a:tr>
              <a:tr h="315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Capítulo 15 - Gravidez, parto e puerpério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375773"/>
                  </a:ext>
                </a:extLst>
              </a:tr>
              <a:tr h="49496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19 - Lesões, envenenamento e algumas outras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conseqüências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causas externas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099521"/>
                  </a:ext>
                </a:extLst>
              </a:tr>
            </a:tbl>
          </a:graphicData>
        </a:graphic>
      </p:graphicFrame>
      <p:sp>
        <p:nvSpPr>
          <p:cNvPr id="10" name="Título 7">
            <a:extLst>
              <a:ext uri="{FF2B5EF4-FFF2-40B4-BE49-F238E27FC236}">
                <a16:creationId xmlns:a16="http://schemas.microsoft.com/office/drawing/2014/main" id="{2BC2270F-16DD-8B10-0DAA-4C5529920D02}"/>
              </a:ext>
            </a:extLst>
          </p:cNvPr>
          <p:cNvSpPr txBox="1">
            <a:spLocks/>
          </p:cNvSpPr>
          <p:nvPr/>
        </p:nvSpPr>
        <p:spPr>
          <a:xfrm>
            <a:off x="707010" y="599699"/>
            <a:ext cx="10154157" cy="1248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Morbidade hospitalar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51D4D5F-7498-0A0C-FF88-68E9E11A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7">
            <a:extLst>
              <a:ext uri="{FF2B5EF4-FFF2-40B4-BE49-F238E27FC236}">
                <a16:creationId xmlns:a16="http://schemas.microsoft.com/office/drawing/2014/main" id="{4C6CE8CD-1BF3-ACA6-4B44-25D6D96D93C2}"/>
              </a:ext>
            </a:extLst>
          </p:cNvPr>
          <p:cNvSpPr txBox="1">
            <a:spLocks/>
          </p:cNvSpPr>
          <p:nvPr/>
        </p:nvSpPr>
        <p:spPr>
          <a:xfrm>
            <a:off x="1886932" y="530180"/>
            <a:ext cx="2712720" cy="822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/>
              <a:t>Mortalidade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24319A-78EC-2648-F3D6-54571EEA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F5A2918-9C1E-FE35-3039-5AC2859DA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22142"/>
              </p:ext>
            </p:extLst>
          </p:nvPr>
        </p:nvGraphicFramePr>
        <p:xfrm>
          <a:off x="1886932" y="1373248"/>
          <a:ext cx="8418136" cy="4654653"/>
        </p:xfrm>
        <a:graphic>
          <a:graphicData uri="http://schemas.openxmlformats.org/drawingml/2006/table">
            <a:tbl>
              <a:tblPr/>
              <a:tblGrid>
                <a:gridCol w="7160253">
                  <a:extLst>
                    <a:ext uri="{9D8B030D-6E8A-4147-A177-3AD203B41FA5}">
                      <a16:colId xmlns:a16="http://schemas.microsoft.com/office/drawing/2014/main" val="328353223"/>
                    </a:ext>
                  </a:extLst>
                </a:gridCol>
                <a:gridCol w="1257883">
                  <a:extLst>
                    <a:ext uri="{9D8B030D-6E8A-4147-A177-3AD203B41FA5}">
                      <a16:colId xmlns:a16="http://schemas.microsoft.com/office/drawing/2014/main" val="3271954023"/>
                    </a:ext>
                  </a:extLst>
                </a:gridCol>
              </a:tblGrid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Mortalidade Geral - RJ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2479"/>
                  </a:ext>
                </a:extLst>
              </a:tr>
              <a:tr h="5221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Óbitos não fetais de residentes RJ segundo Causa básica - capítulo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584315"/>
                  </a:ext>
                </a:extLst>
              </a:tr>
              <a:tr h="5221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do óbito:2024; Município de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residência:RJ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Armação dos Búzios - 330023;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365924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07617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 básica - capítulo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óbitos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99452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380906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Capítulo  2 - Neoplasias [tumores]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041423"/>
                  </a:ext>
                </a:extLst>
              </a:tr>
              <a:tr h="329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 4 - Doenças endócrinas, nutricionais e metabólicas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177331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Capítulo  9 - Doenças do aparelho circulatório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465157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Capítulo 10 - Doenças do aparelho respiratório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137518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11 - Doenças do aparelho digestivo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308436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14 - Doenças do aparelho geniturinário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38196"/>
                  </a:ext>
                </a:extLst>
              </a:tr>
              <a:tr h="44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Capítulo 18 - Sintomas, sinais e achados anormais de exames clínicos e de laboratório, não classificados em outra parte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451343"/>
                  </a:ext>
                </a:extLst>
              </a:tr>
              <a:tr h="2542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Capítulo 20 - Causas externas de morbidade e de mortalidade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C0462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1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46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3E3D29-1C30-4E5E-A7E4-8B524E7C3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0" i="0" dirty="0">
                <a:effectLst/>
                <a:latin typeface="Corbel" panose="020B0503020204020204" pitchFamily="34" charset="0"/>
              </a:rPr>
              <a:t>Dados da Produção de Serviços no SUS</a:t>
            </a:r>
            <a:endParaRPr lang="pt-BR" sz="6000" dirty="0">
              <a:latin typeface="Corbel" panose="020B050302020402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473AD54-23C5-25C1-15EC-6497938E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C23D92-B89E-6D66-7855-14DF632AC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43098"/>
            <a:ext cx="3748097" cy="20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34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46705</TotalTime>
  <Words>5848</Words>
  <Application>Microsoft Office PowerPoint</Application>
  <PresentationFormat>Widescreen</PresentationFormat>
  <Paragraphs>1856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5" baseType="lpstr">
      <vt:lpstr>Arial</vt:lpstr>
      <vt:lpstr>Bahnschrift SemiBold SemiConden</vt:lpstr>
      <vt:lpstr>Calibri</vt:lpstr>
      <vt:lpstr>Calibri Light</vt:lpstr>
      <vt:lpstr>Corbel</vt:lpstr>
      <vt:lpstr>Georgia</vt:lpstr>
      <vt:lpstr>Helvetica Neue</vt:lpstr>
      <vt:lpstr>Times New Roman</vt:lpstr>
      <vt:lpstr>Retrospectiva</vt:lpstr>
      <vt:lpstr>Relatório Detalhado do Quadrimestre Anterior - RDQA</vt:lpstr>
      <vt:lpstr>Apresentação do PowerPoint</vt:lpstr>
      <vt:lpstr>DADOS DEMOGRÁFICOS E DE MORBIDADE</vt:lpstr>
      <vt:lpstr>População estimada por sexo e faixa etária (2021)</vt:lpstr>
      <vt:lpstr>Apresentação do PowerPoint</vt:lpstr>
      <vt:lpstr>Nascidos vivos</vt:lpstr>
      <vt:lpstr>Apresentação do PowerPoint</vt:lpstr>
      <vt:lpstr>Apresentação do PowerPoint</vt:lpstr>
      <vt:lpstr>Dados da Produção de Serviços no SUS</vt:lpstr>
      <vt:lpstr>Produção da Atenção Primária em Saúde</vt:lpstr>
      <vt:lpstr>Apresentação do PowerPoint</vt:lpstr>
      <vt:lpstr>Produção de Urgência e Emergência por Grupo de Procedimentos</vt:lpstr>
      <vt:lpstr>Apresentação do PowerPoint</vt:lpstr>
      <vt:lpstr>Produção de Atenção Psicossocial por Forma de Organização</vt:lpstr>
      <vt:lpstr>Produção de Atenção Ambulatorial Especializada e Hospitalar por Grupo de Procedimentos</vt:lpstr>
      <vt:lpstr>Apresentação do PowerPoint</vt:lpstr>
      <vt:lpstr> Produção de Vigilância em Saúde por Grupo de Procedimentos</vt:lpstr>
      <vt:lpstr>Apresentação do PowerPoint</vt:lpstr>
      <vt:lpstr> Rede Física Prestadora de Serviços ao SUS</vt:lpstr>
      <vt:lpstr>Apresentação do PowerPoint</vt:lpstr>
      <vt:lpstr>Apresentação do PowerPoint</vt:lpstr>
      <vt:lpstr>Consórcios em saúde</vt:lpstr>
      <vt:lpstr>Profissionais de Saúde trabalhando no SUS</vt:lpstr>
      <vt:lpstr>Apresentação do PowerPoint</vt:lpstr>
      <vt:lpstr>Programação Anual de Saúde – 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Auditorias</vt:lpstr>
      <vt:lpstr>Execução Orçamentária e Financeira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Detalhado do Quadrimestre Anterior - RDQA</dc:title>
  <dc:creator>Adriana Moutinho de Amorim</dc:creator>
  <cp:lastModifiedBy>Adriana Moutinho de Amorim</cp:lastModifiedBy>
  <cp:revision>610</cp:revision>
  <cp:lastPrinted>2024-06-15T16:02:38Z</cp:lastPrinted>
  <dcterms:created xsi:type="dcterms:W3CDTF">2021-02-01T17:52:50Z</dcterms:created>
  <dcterms:modified xsi:type="dcterms:W3CDTF">2024-09-24T19:35:04Z</dcterms:modified>
</cp:coreProperties>
</file>